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8" r:id="rId2"/>
    <p:sldId id="306" r:id="rId3"/>
    <p:sldId id="262" r:id="rId4"/>
    <p:sldId id="256" r:id="rId5"/>
    <p:sldId id="307" r:id="rId6"/>
    <p:sldId id="277" r:id="rId7"/>
    <p:sldId id="325" r:id="rId8"/>
    <p:sldId id="308" r:id="rId9"/>
    <p:sldId id="309" r:id="rId10"/>
    <p:sldId id="310" r:id="rId11"/>
    <p:sldId id="311" r:id="rId12"/>
    <p:sldId id="312" r:id="rId13"/>
    <p:sldId id="329" r:id="rId14"/>
    <p:sldId id="332" r:id="rId15"/>
    <p:sldId id="287" r:id="rId16"/>
    <p:sldId id="288" r:id="rId17"/>
    <p:sldId id="313" r:id="rId18"/>
    <p:sldId id="286" r:id="rId19"/>
    <p:sldId id="317" r:id="rId20"/>
    <p:sldId id="314" r:id="rId21"/>
    <p:sldId id="289" r:id="rId22"/>
    <p:sldId id="328" r:id="rId23"/>
    <p:sldId id="316" r:id="rId24"/>
    <p:sldId id="318" r:id="rId25"/>
    <p:sldId id="319" r:id="rId26"/>
    <p:sldId id="320" r:id="rId27"/>
    <p:sldId id="321" r:id="rId28"/>
    <p:sldId id="327" r:id="rId29"/>
    <p:sldId id="323" r:id="rId30"/>
    <p:sldId id="324" r:id="rId3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3333FF"/>
    <a:srgbClr val="3366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12" autoAdjust="0"/>
  </p:normalViewPr>
  <p:slideViewPr>
    <p:cSldViewPr snapToGrid="0" snapToObjects="1">
      <p:cViewPr varScale="1">
        <p:scale>
          <a:sx n="142" d="100"/>
          <a:sy n="142" d="100"/>
        </p:scale>
        <p:origin x="300" y="120"/>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C88851-3BEC-4DBC-A910-D986ECDE0EE9}" type="datetimeFigureOut">
              <a:rPr lang="en-US" smtClean="0"/>
              <a:t>7/15/2022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EC5343-FAD9-4380-94C0-8CEF622051BD}" type="slidenum">
              <a:rPr lang="en-US" smtClean="0"/>
              <a:t>‹#›</a:t>
            </a:fld>
            <a:endParaRPr lang="en-US"/>
          </a:p>
        </p:txBody>
      </p:sp>
    </p:spTree>
    <p:extLst>
      <p:ext uri="{BB962C8B-B14F-4D97-AF65-F5344CB8AC3E}">
        <p14:creationId xmlns:p14="http://schemas.microsoft.com/office/powerpoint/2010/main" val="3588292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152B9630-6107-46E9-B83F-FA8CCFE0C528}" type="slidenum">
              <a:rPr lang="en-US" smtClean="0"/>
              <a:pPr/>
              <a:t>4</a:t>
            </a:fld>
            <a:endParaRPr lang="en-US"/>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r>
              <a:rPr lang="en-US"/>
              <a:t>q1</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1918553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196198"/>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196198"/>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0F43B5-27D8-824C-B2DE-33AB2BBE4F86}" type="datetimeFigureOut">
              <a:rPr lang="en-US" smtClean="0"/>
              <a:t>7/15/2022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3261975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0F43B5-27D8-824C-B2DE-33AB2BBE4F86}" type="datetimeFigureOut">
              <a:rPr lang="en-US" smtClean="0"/>
              <a:t>7/15/2022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4255450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891125"/>
            <a:ext cx="4713461" cy="1102519"/>
          </a:xfrm>
        </p:spPr>
        <p:txBody>
          <a:bodyPr/>
          <a:lstStyle>
            <a:lvl1pPr>
              <a:defRPr>
                <a:effectLst>
                  <a:outerShdw blurRad="50800" dist="38100" dir="2700000" algn="tl" rotWithShape="0">
                    <a:srgbClr val="000000">
                      <a:alpha val="43000"/>
                    </a:srgbClr>
                  </a:outerShdw>
                </a:effectLst>
              </a:defRPr>
            </a:lvl1pPr>
          </a:lstStyle>
          <a:p>
            <a:r>
              <a:rPr lang="en-US" dirty="0"/>
              <a:t>Sermon Title</a:t>
            </a:r>
          </a:p>
        </p:txBody>
      </p:sp>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
        <p:nvSpPr>
          <p:cNvPr id="7" name="Text Placeholder 6"/>
          <p:cNvSpPr>
            <a:spLocks noGrp="1"/>
          </p:cNvSpPr>
          <p:nvPr>
            <p:ph type="body" sz="quarter" idx="13" hasCustomPrompt="1"/>
          </p:nvPr>
        </p:nvSpPr>
        <p:spPr>
          <a:xfrm>
            <a:off x="457200" y="4111772"/>
            <a:ext cx="4713288" cy="436563"/>
          </a:xfrm>
        </p:spPr>
        <p:txBody>
          <a:bodyPr/>
          <a:lstStyle>
            <a:lvl1pPr algn="ctr">
              <a:defRPr baseline="0"/>
            </a:lvl1pPr>
          </a:lstStyle>
          <a:p>
            <a:pPr lvl="0"/>
            <a:r>
              <a:rPr lang="en-US" dirty="0"/>
              <a:t>Presenter</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84091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ible Vers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1" y="288750"/>
            <a:ext cx="4225338" cy="3394472"/>
          </a:xfrm>
        </p:spPr>
        <p:txBody>
          <a:bodyPr/>
          <a:lstStyle>
            <a:lvl1pPr>
              <a:defRPr baseline="0"/>
            </a:lvl1pPr>
          </a:lstStyle>
          <a:p>
            <a:pPr lvl="0"/>
            <a:r>
              <a:rPr lang="en-US" dirty="0"/>
              <a:t>Bible verse</a:t>
            </a:r>
          </a:p>
        </p:txBody>
      </p:sp>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
        <p:nvSpPr>
          <p:cNvPr id="7" name="Title 1"/>
          <p:cNvSpPr>
            <a:spLocks noGrp="1"/>
          </p:cNvSpPr>
          <p:nvPr>
            <p:ph type="title" hasCustomPrompt="1"/>
          </p:nvPr>
        </p:nvSpPr>
        <p:spPr>
          <a:xfrm>
            <a:off x="457200" y="4038611"/>
            <a:ext cx="4225339" cy="566615"/>
          </a:xfrm>
        </p:spPr>
        <p:txBody>
          <a:bodyPr>
            <a:noAutofit/>
          </a:bodyPr>
          <a:lstStyle>
            <a:lvl1pPr algn="l">
              <a:defRPr sz="4400" i="0" baseline="0"/>
            </a:lvl1pPr>
          </a:lstStyle>
          <a:p>
            <a:r>
              <a:rPr lang="en-US" dirty="0"/>
              <a:t>Bible Passage</a:t>
            </a:r>
          </a:p>
        </p:txBody>
      </p:sp>
    </p:spTree>
    <p:extLst>
      <p:ext uri="{BB962C8B-B14F-4D97-AF65-F5344CB8AC3E}">
        <p14:creationId xmlns:p14="http://schemas.microsoft.com/office/powerpoint/2010/main" val="285900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038611"/>
            <a:ext cx="4225339" cy="566615"/>
          </a:xfrm>
        </p:spPr>
        <p:txBody>
          <a:bodyPr>
            <a:normAutofit/>
          </a:bodyPr>
          <a:lstStyle>
            <a:lvl1pPr algn="l">
              <a:defRPr sz="2000" i="0" baseline="0"/>
            </a:lvl1pPr>
          </a:lstStyle>
          <a:p>
            <a:r>
              <a:rPr lang="en-US" dirty="0"/>
              <a:t>Citation or caption</a:t>
            </a:r>
          </a:p>
        </p:txBody>
      </p:sp>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
        <p:nvSpPr>
          <p:cNvPr id="7" name="Content Placeholder 2"/>
          <p:cNvSpPr>
            <a:spLocks noGrp="1"/>
          </p:cNvSpPr>
          <p:nvPr>
            <p:ph idx="1" hasCustomPrompt="1"/>
          </p:nvPr>
        </p:nvSpPr>
        <p:spPr>
          <a:xfrm>
            <a:off x="457201" y="288750"/>
            <a:ext cx="4225338" cy="3394472"/>
          </a:xfrm>
        </p:spPr>
        <p:txBody>
          <a:bodyPr/>
          <a:lstStyle>
            <a:lvl1pPr>
              <a:defRPr baseline="0"/>
            </a:lvl1pPr>
          </a:lstStyle>
          <a:p>
            <a:pPr lvl="0"/>
            <a:r>
              <a:rPr lang="en-US" dirty="0"/>
              <a:t>Quote or other content</a:t>
            </a:r>
          </a:p>
        </p:txBody>
      </p:sp>
    </p:spTree>
    <p:extLst>
      <p:ext uri="{BB962C8B-B14F-4D97-AF65-F5344CB8AC3E}">
        <p14:creationId xmlns:p14="http://schemas.microsoft.com/office/powerpoint/2010/main" val="3155337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with picture">
    <p:bg>
      <p:bgPr>
        <a:solidFill>
          <a:schemeClr val="bg1"/>
        </a:solidFill>
        <a:effectLst/>
      </p:bgPr>
    </p:bg>
    <p:spTree>
      <p:nvGrpSpPr>
        <p:cNvPr id="1" name=""/>
        <p:cNvGrpSpPr/>
        <p:nvPr/>
      </p:nvGrpSpPr>
      <p:grpSpPr>
        <a:xfrm>
          <a:off x="0" y="0"/>
          <a:ext cx="0" cy="0"/>
          <a:chOff x="0" y="0"/>
          <a:chExt cx="0" cy="0"/>
        </a:xfrm>
      </p:grpSpPr>
      <p:sp>
        <p:nvSpPr>
          <p:cNvPr id="8" name="Content Placeholder 2"/>
          <p:cNvSpPr>
            <a:spLocks noGrp="1"/>
          </p:cNvSpPr>
          <p:nvPr>
            <p:ph sz="half" idx="1"/>
          </p:nvPr>
        </p:nvSpPr>
        <p:spPr>
          <a:xfrm>
            <a:off x="5113157" y="0"/>
            <a:ext cx="4039684" cy="51434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p:cNvSpPr>
            <a:spLocks noGrp="1"/>
          </p:cNvSpPr>
          <p:nvPr>
            <p:ph type="pic" sz="quarter" idx="15"/>
          </p:nvPr>
        </p:nvSpPr>
        <p:spPr>
          <a:xfrm>
            <a:off x="0" y="1"/>
            <a:ext cx="9143999" cy="5143499"/>
          </a:xfrm>
          <a:blipFill rotWithShape="1">
            <a:blip r:embed="rId2" cstate="screen">
              <a:extLst>
                <a:ext uri="{28A0092B-C50C-407E-A947-70E740481C1C}">
                  <a14:useLocalDpi xmlns:a14="http://schemas.microsoft.com/office/drawing/2010/main"/>
                </a:ext>
              </a:extLst>
            </a:blip>
            <a:stretch>
              <a:fillRect/>
            </a:stretch>
          </a:blipFill>
        </p:spPr>
        <p:txBody>
          <a:bodyPr/>
          <a:lstStyle/>
          <a:p>
            <a:r>
              <a:rPr lang="en-US"/>
              <a:t>Click icon to add picture</a:t>
            </a:r>
          </a:p>
        </p:txBody>
      </p:sp>
      <p:sp>
        <p:nvSpPr>
          <p:cNvPr id="10" name="Date Placeholder 9"/>
          <p:cNvSpPr>
            <a:spLocks noGrp="1"/>
          </p:cNvSpPr>
          <p:nvPr>
            <p:ph type="dt" sz="half" idx="10"/>
          </p:nvPr>
        </p:nvSpPr>
        <p:spPr/>
        <p:txBody>
          <a:bodyPr/>
          <a:lstStyle/>
          <a:p>
            <a:fld id="{5B0F43B5-27D8-824C-B2DE-33AB2BBE4F86}" type="datetimeFigureOut">
              <a:rPr lang="en-US" smtClean="0"/>
              <a:t>7/15/2022</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7360D60D-3A96-DD4E-85F9-80978A27BCC8}" type="slidenum">
              <a:rPr lang="en-US" smtClean="0"/>
              <a:t>‹#›</a:t>
            </a:fld>
            <a:endParaRPr lang="en-US"/>
          </a:p>
        </p:txBody>
      </p:sp>
      <p:sp>
        <p:nvSpPr>
          <p:cNvPr id="15" name="Content Placeholder 2"/>
          <p:cNvSpPr>
            <a:spLocks noGrp="1"/>
          </p:cNvSpPr>
          <p:nvPr>
            <p:ph idx="14" hasCustomPrompt="1"/>
          </p:nvPr>
        </p:nvSpPr>
        <p:spPr>
          <a:xfrm>
            <a:off x="457201" y="288750"/>
            <a:ext cx="4225338" cy="3394472"/>
          </a:xfrm>
        </p:spPr>
        <p:txBody>
          <a:bodyPr/>
          <a:lstStyle>
            <a:lvl1pPr>
              <a:defRPr baseline="0"/>
            </a:lvl1pPr>
          </a:lstStyle>
          <a:p>
            <a:pPr lvl="0"/>
            <a:r>
              <a:rPr lang="en-US" dirty="0"/>
              <a:t>Bible verse</a:t>
            </a:r>
          </a:p>
        </p:txBody>
      </p:sp>
      <p:sp>
        <p:nvSpPr>
          <p:cNvPr id="13" name="Title 1"/>
          <p:cNvSpPr>
            <a:spLocks noGrp="1"/>
          </p:cNvSpPr>
          <p:nvPr>
            <p:ph type="title" hasCustomPrompt="1"/>
          </p:nvPr>
        </p:nvSpPr>
        <p:spPr>
          <a:xfrm>
            <a:off x="457200" y="4038611"/>
            <a:ext cx="4225339" cy="566615"/>
          </a:xfrm>
        </p:spPr>
        <p:txBody>
          <a:bodyPr>
            <a:noAutofit/>
          </a:bodyPr>
          <a:lstStyle>
            <a:lvl1pPr algn="l">
              <a:defRPr sz="4400" i="0" baseline="0"/>
            </a:lvl1pPr>
          </a:lstStyle>
          <a:p>
            <a:r>
              <a:rPr lang="en-US" dirty="0"/>
              <a:t>Bible Passage</a:t>
            </a:r>
          </a:p>
        </p:txBody>
      </p:sp>
    </p:spTree>
    <p:extLst>
      <p:ext uri="{BB962C8B-B14F-4D97-AF65-F5344CB8AC3E}">
        <p14:creationId xmlns:p14="http://schemas.microsoft.com/office/powerpoint/2010/main" val="3597505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picture">
    <p:bg>
      <p:bgPr>
        <a:solidFill>
          <a:schemeClr val="bg1"/>
        </a:solidFill>
        <a:effectLst/>
      </p:bgPr>
    </p:bg>
    <p:spTree>
      <p:nvGrpSpPr>
        <p:cNvPr id="1" name=""/>
        <p:cNvGrpSpPr/>
        <p:nvPr/>
      </p:nvGrpSpPr>
      <p:grpSpPr>
        <a:xfrm>
          <a:off x="0" y="0"/>
          <a:ext cx="0" cy="0"/>
          <a:chOff x="0" y="0"/>
          <a:chExt cx="0" cy="0"/>
        </a:xfrm>
      </p:grpSpPr>
      <p:sp>
        <p:nvSpPr>
          <p:cNvPr id="8" name="Content Placeholder 2"/>
          <p:cNvSpPr>
            <a:spLocks noGrp="1"/>
          </p:cNvSpPr>
          <p:nvPr>
            <p:ph sz="half" idx="1"/>
          </p:nvPr>
        </p:nvSpPr>
        <p:spPr>
          <a:xfrm>
            <a:off x="5104316" y="0"/>
            <a:ext cx="4039684" cy="51434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8"/>
          <p:cNvSpPr>
            <a:spLocks noGrp="1"/>
          </p:cNvSpPr>
          <p:nvPr>
            <p:ph type="pic" sz="quarter" idx="14"/>
          </p:nvPr>
        </p:nvSpPr>
        <p:spPr>
          <a:xfrm>
            <a:off x="0" y="0"/>
            <a:ext cx="9144000" cy="5143500"/>
          </a:xfrm>
          <a:blipFill rotWithShape="1">
            <a:blip r:embed="rId2" cstate="screen">
              <a:extLst>
                <a:ext uri="{28A0092B-C50C-407E-A947-70E740481C1C}">
                  <a14:useLocalDpi xmlns:a14="http://schemas.microsoft.com/office/drawing/2010/main"/>
                </a:ext>
              </a:extLst>
            </a:blip>
            <a:stretch>
              <a:fillRect/>
            </a:stretch>
          </a:blipFill>
        </p:spPr>
        <p:txBody>
          <a:bodyPr/>
          <a:lstStyle/>
          <a:p>
            <a:r>
              <a:rPr lang="en-US"/>
              <a:t>Click icon to add picture</a:t>
            </a:r>
          </a:p>
        </p:txBody>
      </p:sp>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
        <p:nvSpPr>
          <p:cNvPr id="13" name="Title 1"/>
          <p:cNvSpPr>
            <a:spLocks noGrp="1"/>
          </p:cNvSpPr>
          <p:nvPr>
            <p:ph type="title" hasCustomPrompt="1"/>
          </p:nvPr>
        </p:nvSpPr>
        <p:spPr>
          <a:xfrm>
            <a:off x="457200" y="4038611"/>
            <a:ext cx="4225339" cy="566615"/>
          </a:xfrm>
        </p:spPr>
        <p:txBody>
          <a:bodyPr>
            <a:normAutofit/>
          </a:bodyPr>
          <a:lstStyle>
            <a:lvl1pPr algn="l">
              <a:defRPr sz="2000" i="0" baseline="0"/>
            </a:lvl1pPr>
          </a:lstStyle>
          <a:p>
            <a:r>
              <a:rPr lang="en-US" dirty="0"/>
              <a:t>Citation or caption</a:t>
            </a:r>
          </a:p>
        </p:txBody>
      </p:sp>
      <p:sp>
        <p:nvSpPr>
          <p:cNvPr id="14" name="Content Placeholder 2"/>
          <p:cNvSpPr>
            <a:spLocks noGrp="1"/>
          </p:cNvSpPr>
          <p:nvPr>
            <p:ph idx="13" hasCustomPrompt="1"/>
          </p:nvPr>
        </p:nvSpPr>
        <p:spPr>
          <a:xfrm>
            <a:off x="457201" y="288750"/>
            <a:ext cx="4225338" cy="3394472"/>
          </a:xfrm>
        </p:spPr>
        <p:txBody>
          <a:bodyPr/>
          <a:lstStyle>
            <a:lvl1pPr>
              <a:defRPr baseline="0"/>
            </a:lvl1pPr>
          </a:lstStyle>
          <a:p>
            <a:pPr lvl="0"/>
            <a:r>
              <a:rPr lang="en-US" dirty="0"/>
              <a:t>Quote or other content</a:t>
            </a:r>
          </a:p>
        </p:txBody>
      </p:sp>
    </p:spTree>
    <p:extLst>
      <p:ext uri="{BB962C8B-B14F-4D97-AF65-F5344CB8AC3E}">
        <p14:creationId xmlns:p14="http://schemas.microsoft.com/office/powerpoint/2010/main" val="1479865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3046484"/>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1921343"/>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0F43B5-27D8-824C-B2DE-33AB2BBE4F86}" type="datetimeFigureOut">
              <a:rPr lang="en-US" smtClean="0"/>
              <a:t>7/15/2022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2013579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0F43B5-27D8-824C-B2DE-33AB2BBE4F86}" type="datetimeFigureOut">
              <a:rPr lang="en-US" smtClean="0"/>
              <a:t>7/15/2022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2025615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457200"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457200"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0F43B5-27D8-824C-B2DE-33AB2BBE4F86}" type="datetimeFigureOut">
              <a:rPr lang="en-US" smtClean="0"/>
              <a:t>7/15/2022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60D60D-3A96-DD4E-85F9-80978A27BCC8}" type="slidenum">
              <a:rPr lang="en-US" smtClean="0"/>
              <a:t>‹#›</a:t>
            </a:fld>
            <a:endParaRPr lang="en-US"/>
          </a:p>
        </p:txBody>
      </p:sp>
    </p:spTree>
    <p:extLst>
      <p:ext uri="{BB962C8B-B14F-4D97-AF65-F5344CB8AC3E}">
        <p14:creationId xmlns:p14="http://schemas.microsoft.com/office/powerpoint/2010/main" val="907927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B0F43B5-27D8-824C-B2DE-33AB2BBE4F86}" type="datetimeFigureOut">
              <a:rPr lang="en-US" smtClean="0"/>
              <a:t>7/15/2022</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360D60D-3A96-DD4E-85F9-80978A27BCC8}" type="slidenum">
              <a:rPr lang="en-US" smtClean="0"/>
              <a:t>‹#›</a:t>
            </a:fld>
            <a:endParaRPr lang="en-US"/>
          </a:p>
        </p:txBody>
      </p:sp>
    </p:spTree>
    <p:extLst>
      <p:ext uri="{BB962C8B-B14F-4D97-AF65-F5344CB8AC3E}">
        <p14:creationId xmlns:p14="http://schemas.microsoft.com/office/powerpoint/2010/main" val="153928197"/>
      </p:ext>
    </p:extLst>
  </p:cSld>
  <p:clrMap bg1="lt1" tx1="dk1" bg2="lt2" tx2="dk2" accent1="accent1" accent2="accent2" accent3="accent3" accent4="accent4" accent5="accent5" accent6="accent6" hlink="hlink" folHlink="folHlink"/>
  <p:sldLayoutIdLst>
    <p:sldLayoutId id="2147483663" r:id="rId1"/>
    <p:sldLayoutId id="2147483649" r:id="rId2"/>
    <p:sldLayoutId id="2147483650" r:id="rId3"/>
    <p:sldLayoutId id="2147483660" r:id="rId4"/>
    <p:sldLayoutId id="2147483661" r:id="rId5"/>
    <p:sldLayoutId id="2147483662" r:id="rId6"/>
    <p:sldLayoutId id="2147483651" r:id="rId7"/>
    <p:sldLayoutId id="2147483655" r:id="rId8"/>
    <p:sldLayoutId id="2147483657" r:id="rId9"/>
    <p:sldLayoutId id="2147483652" r:id="rId10"/>
    <p:sldLayoutId id="2147483653" r:id="rId11"/>
  </p:sldLayoutIdLst>
  <p:txStyles>
    <p:titleStyle>
      <a:lvl1pPr algn="ctr" defTabSz="457200" rtl="0" eaLnBrk="1" latinLnBrk="0" hangingPunct="1">
        <a:spcBef>
          <a:spcPct val="0"/>
        </a:spcBef>
        <a:buNone/>
        <a:defRPr sz="4400" b="1" kern="1200">
          <a:solidFill>
            <a:schemeClr val="bg1"/>
          </a:solidFill>
          <a:effectLst>
            <a:outerShdw blurRad="50800" dist="38100" dir="2700000" algn="tl" rotWithShape="0">
              <a:srgbClr val="000000">
                <a:alpha val="43000"/>
              </a:srgbClr>
            </a:outerShdw>
          </a:effectLst>
          <a:latin typeface="+mj-lt"/>
          <a:ea typeface="+mj-ea"/>
          <a:cs typeface="+mj-cs"/>
        </a:defRPr>
      </a:lvl1pPr>
    </p:titleStyle>
    <p:bodyStyle>
      <a:lvl1pPr marL="0" indent="0" algn="l" defTabSz="457200" rtl="0" eaLnBrk="1" latinLnBrk="0" hangingPunct="1">
        <a:spcBef>
          <a:spcPct val="20000"/>
        </a:spcBef>
        <a:buFont typeface="Arial"/>
        <a:buNone/>
        <a:defRPr sz="3200" kern="1200">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rgbClr val="FFFFFF"/>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FFFFFF"/>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FFFFFF"/>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FFFFF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536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A6BE6-D1CF-4951-B788-DA1F5D666B7B}"/>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5.  How did Daniel respond when he was told this? </a:t>
            </a:r>
            <a:br>
              <a:rPr lang="en-US" dirty="0">
                <a:effectLst/>
              </a:rPr>
            </a:br>
            <a:endParaRPr lang="en-US" dirty="0"/>
          </a:p>
        </p:txBody>
      </p:sp>
      <p:sp>
        <p:nvSpPr>
          <p:cNvPr id="3" name="Text Placeholder 2">
            <a:extLst>
              <a:ext uri="{FF2B5EF4-FFF2-40B4-BE49-F238E27FC236}">
                <a16:creationId xmlns:a16="http://schemas.microsoft.com/office/drawing/2014/main" id="{D8C501F8-EA72-4DB3-B3FA-FD071EBC2841}"/>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D59C534C-A6A9-4406-89B1-687375979347}"/>
              </a:ext>
            </a:extLst>
          </p:cNvPr>
          <p:cNvSpPr>
            <a:spLocks noGrp="1"/>
          </p:cNvSpPr>
          <p:nvPr>
            <p:ph sz="half" idx="2"/>
          </p:nvPr>
        </p:nvSpPr>
        <p:spPr>
          <a:xfrm>
            <a:off x="460537" y="1621892"/>
            <a:ext cx="5392957" cy="2972730"/>
          </a:xfrm>
        </p:spPr>
        <p:txBody>
          <a:bodyPr/>
          <a:lstStyle/>
          <a:p>
            <a:r>
              <a:rPr lang="en-US" sz="2800" b="1" i="1" dirty="0">
                <a:solidFill>
                  <a:srgbClr val="FFC000"/>
                </a:solidFill>
                <a:effectLst>
                  <a:outerShdw blurRad="38100" dist="38100" dir="2700000" algn="tl">
                    <a:srgbClr val="000000">
                      <a:alpha val="43137"/>
                    </a:srgbClr>
                  </a:outerShdw>
                </a:effectLst>
              </a:rPr>
              <a:t>Daniel 8:27</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And I, Daniel, fainted and was sick for days; afterward I arose and went about the king's business.  I was astonished by the vision, but no one understood it.</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9C10674D-DE61-4C04-BC93-62BE42E66C3F}"/>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F7A3F12A-759B-468B-B1D2-22A0F726D93C}"/>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465999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D9B75-AE2A-4BB3-A4BB-E11FF9CDE1F6}"/>
              </a:ext>
            </a:extLst>
          </p:cNvPr>
          <p:cNvSpPr>
            <a:spLocks noGrp="1"/>
          </p:cNvSpPr>
          <p:nvPr>
            <p:ph type="title"/>
          </p:nvPr>
        </p:nvSpPr>
        <p:spPr/>
        <p:txBody>
          <a:bodyPr>
            <a:noAutofit/>
          </a:bodyPr>
          <a:lstStyle/>
          <a:p>
            <a:pPr algn="l"/>
            <a:br>
              <a:rPr lang="en-US" sz="2800" dirty="0">
                <a:solidFill>
                  <a:srgbClr val="00B0F0"/>
                </a:solidFill>
                <a:effectLst/>
              </a:rPr>
            </a:br>
            <a:br>
              <a:rPr lang="en-US" sz="2800" dirty="0">
                <a:solidFill>
                  <a:srgbClr val="00B0F0"/>
                </a:solidFill>
                <a:effectLst/>
              </a:rPr>
            </a:br>
            <a:r>
              <a:rPr lang="en-US" sz="2800" dirty="0">
                <a:solidFill>
                  <a:srgbClr val="00B0F0"/>
                </a:solidFill>
                <a:effectLst/>
              </a:rPr>
              <a:t>6.  In </a:t>
            </a:r>
            <a:r>
              <a:rPr lang="en-US" sz="2800">
                <a:solidFill>
                  <a:srgbClr val="00B0F0"/>
                </a:solidFill>
                <a:effectLst/>
              </a:rPr>
              <a:t>Daniel chapter 9 </a:t>
            </a:r>
            <a:r>
              <a:rPr lang="en-US" sz="2800" dirty="0">
                <a:solidFill>
                  <a:srgbClr val="00B0F0"/>
                </a:solidFill>
                <a:effectLst/>
              </a:rPr>
              <a:t>the angel explains the prophecy in greater detail.  How long was the time period not previously described in the vision?</a:t>
            </a:r>
            <a:br>
              <a:rPr lang="en-US" sz="2800" dirty="0">
                <a:solidFill>
                  <a:srgbClr val="00B0F0"/>
                </a:solidFill>
                <a:effectLst/>
              </a:rPr>
            </a:br>
            <a:endParaRPr lang="en-US" sz="2800" dirty="0">
              <a:solidFill>
                <a:srgbClr val="00B0F0"/>
              </a:solidFill>
            </a:endParaRPr>
          </a:p>
        </p:txBody>
      </p:sp>
      <p:sp>
        <p:nvSpPr>
          <p:cNvPr id="3" name="Text Placeholder 2">
            <a:extLst>
              <a:ext uri="{FF2B5EF4-FFF2-40B4-BE49-F238E27FC236}">
                <a16:creationId xmlns:a16="http://schemas.microsoft.com/office/drawing/2014/main" id="{84361918-40A9-4C7D-BFF3-58B95B9F3C2C}"/>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22E61FC5-45CF-45AF-9BCE-7513F77117AA}"/>
              </a:ext>
            </a:extLst>
          </p:cNvPr>
          <p:cNvSpPr>
            <a:spLocks noGrp="1"/>
          </p:cNvSpPr>
          <p:nvPr>
            <p:ph sz="half" idx="2"/>
          </p:nvPr>
        </p:nvSpPr>
        <p:spPr>
          <a:xfrm>
            <a:off x="457199" y="1631155"/>
            <a:ext cx="5609877" cy="3306365"/>
          </a:xfrm>
        </p:spPr>
        <p:txBody>
          <a:bodyPr>
            <a:normAutofit lnSpcReduction="10000"/>
          </a:bodyPr>
          <a:lstStyle/>
          <a:p>
            <a:r>
              <a:rPr lang="en-US" sz="2800" b="1" i="1" dirty="0">
                <a:solidFill>
                  <a:srgbClr val="FFC000"/>
                </a:solidFill>
                <a:effectLst>
                  <a:outerShdw blurRad="38100" dist="38100" dir="2700000" algn="tl">
                    <a:srgbClr val="000000">
                      <a:alpha val="43137"/>
                    </a:srgbClr>
                  </a:outerShdw>
                </a:effectLst>
              </a:rPr>
              <a:t>Daniel 9:24</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Seventy weeks are determined For your people and for your holy city, To finish the transgression, To make an end of sins, To make reconciliation for iniquity, To bring in everlasting righteousness, To seal up vision and prophecy, …</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4DA016E3-404E-4CB4-867A-4F684B384F64}"/>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3B26ABA4-105B-461E-97A8-F88EE0AABC03}"/>
              </a:ext>
            </a:extLst>
          </p:cNvPr>
          <p:cNvSpPr>
            <a:spLocks noGrp="1"/>
          </p:cNvSpPr>
          <p:nvPr>
            <p:ph sz="quarter" idx="4"/>
          </p:nvPr>
        </p:nvSpPr>
        <p:spPr/>
        <p:txBody>
          <a:bodyPr>
            <a:normAutofit lnSpcReduction="10000"/>
          </a:bodyPr>
          <a:lstStyle/>
          <a:p>
            <a:endParaRPr lang="en-US"/>
          </a:p>
        </p:txBody>
      </p:sp>
    </p:spTree>
    <p:extLst>
      <p:ext uri="{BB962C8B-B14F-4D97-AF65-F5344CB8AC3E}">
        <p14:creationId xmlns:p14="http://schemas.microsoft.com/office/powerpoint/2010/main" val="3642648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6FB9B-3230-40FB-9CFD-F7A1D5679230}"/>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7.  What was the starting point for the 2,300-day and 70-week time prophecies?</a:t>
            </a:r>
            <a:br>
              <a:rPr lang="en-US" dirty="0">
                <a:effectLst/>
              </a:rPr>
            </a:br>
            <a:endParaRPr lang="en-US" dirty="0"/>
          </a:p>
        </p:txBody>
      </p:sp>
      <p:sp>
        <p:nvSpPr>
          <p:cNvPr id="3" name="Text Placeholder 2">
            <a:extLst>
              <a:ext uri="{FF2B5EF4-FFF2-40B4-BE49-F238E27FC236}">
                <a16:creationId xmlns:a16="http://schemas.microsoft.com/office/drawing/2014/main" id="{5A334D5A-E990-4A2C-A5BA-0D09D336067B}"/>
              </a:ext>
            </a:extLst>
          </p:cNvPr>
          <p:cNvSpPr>
            <a:spLocks noGrp="1"/>
          </p:cNvSpPr>
          <p:nvPr>
            <p:ph type="body" idx="1"/>
          </p:nvPr>
        </p:nvSpPr>
        <p:spPr/>
        <p:txBody>
          <a:bodyPr/>
          <a:lstStyle/>
          <a:p>
            <a:endParaRPr lang="en-US" dirty="0"/>
          </a:p>
        </p:txBody>
      </p:sp>
      <p:sp>
        <p:nvSpPr>
          <p:cNvPr id="4" name="Content Placeholder 3">
            <a:extLst>
              <a:ext uri="{FF2B5EF4-FFF2-40B4-BE49-F238E27FC236}">
                <a16:creationId xmlns:a16="http://schemas.microsoft.com/office/drawing/2014/main" id="{194778D5-82CF-4D6C-9899-FC2BE4A72EEA}"/>
              </a:ext>
            </a:extLst>
          </p:cNvPr>
          <p:cNvSpPr>
            <a:spLocks noGrp="1"/>
          </p:cNvSpPr>
          <p:nvPr>
            <p:ph sz="half" idx="2"/>
          </p:nvPr>
        </p:nvSpPr>
        <p:spPr>
          <a:xfrm>
            <a:off x="457200" y="1631155"/>
            <a:ext cx="5529784" cy="3306365"/>
          </a:xfrm>
        </p:spPr>
        <p:txBody>
          <a:bodyPr>
            <a:normAutofit lnSpcReduction="10000"/>
          </a:bodyPr>
          <a:lstStyle/>
          <a:p>
            <a:r>
              <a:rPr lang="en-US" sz="2800" b="1" i="1" dirty="0">
                <a:solidFill>
                  <a:srgbClr val="FFC000"/>
                </a:solidFill>
                <a:effectLst>
                  <a:outerShdw blurRad="38100" dist="38100" dir="2700000" algn="tl">
                    <a:srgbClr val="000000">
                      <a:alpha val="43137"/>
                    </a:srgbClr>
                  </a:outerShdw>
                </a:effectLst>
              </a:rPr>
              <a:t>Daniel 9:25</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Know therefore and understand, That from the going forth of the command To restore and build Jerusalem until Messiah the Prince, There shall be seven weeks and sixty-two weeks; The street shall be built again, and the wall, Even in troublesome times.</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15AEF204-D708-4FFA-8D8E-57F84A9CB55F}"/>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FBC53D83-DE66-4C04-8482-382826D62542}"/>
              </a:ext>
            </a:extLst>
          </p:cNvPr>
          <p:cNvSpPr>
            <a:spLocks noGrp="1"/>
          </p:cNvSpPr>
          <p:nvPr>
            <p:ph sz="quarter" idx="4"/>
          </p:nvPr>
        </p:nvSpPr>
        <p:spPr/>
        <p:txBody>
          <a:bodyPr>
            <a:normAutofit lnSpcReduction="10000"/>
          </a:bodyPr>
          <a:lstStyle/>
          <a:p>
            <a:endParaRPr lang="en-US"/>
          </a:p>
        </p:txBody>
      </p:sp>
    </p:spTree>
    <p:extLst>
      <p:ext uri="{BB962C8B-B14F-4D97-AF65-F5344CB8AC3E}">
        <p14:creationId xmlns:p14="http://schemas.microsoft.com/office/powerpoint/2010/main" val="2578084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0E779-299C-44D6-AD57-2175234789F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D169D91-BA43-4936-8453-559188BBE1AC}"/>
              </a:ext>
            </a:extLst>
          </p:cNvPr>
          <p:cNvSpPr>
            <a:spLocks noGrp="1"/>
          </p:cNvSpPr>
          <p:nvPr>
            <p:ph type="body" idx="1"/>
          </p:nvPr>
        </p:nvSpPr>
        <p:spPr/>
        <p:txBody>
          <a:bodyPr/>
          <a:lstStyle/>
          <a:p>
            <a:endParaRPr lang="en-US"/>
          </a:p>
        </p:txBody>
      </p:sp>
      <p:sp>
        <p:nvSpPr>
          <p:cNvPr id="5" name="Text Placeholder 4">
            <a:extLst>
              <a:ext uri="{FF2B5EF4-FFF2-40B4-BE49-F238E27FC236}">
                <a16:creationId xmlns:a16="http://schemas.microsoft.com/office/drawing/2014/main" id="{7919BF9A-0954-48FA-A599-E2DBFC9404E4}"/>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547B8ABB-D0A6-4160-973C-3E36EEB255B4}"/>
              </a:ext>
            </a:extLst>
          </p:cNvPr>
          <p:cNvSpPr>
            <a:spLocks noGrp="1"/>
          </p:cNvSpPr>
          <p:nvPr>
            <p:ph sz="quarter" idx="4"/>
          </p:nvPr>
        </p:nvSpPr>
        <p:spPr/>
        <p:txBody>
          <a:bodyPr/>
          <a:lstStyle/>
          <a:p>
            <a:endParaRPr lang="en-US"/>
          </a:p>
        </p:txBody>
      </p:sp>
      <p:pic>
        <p:nvPicPr>
          <p:cNvPr id="9" name="Content Placeholder 8">
            <a:extLst>
              <a:ext uri="{FF2B5EF4-FFF2-40B4-BE49-F238E27FC236}">
                <a16:creationId xmlns:a16="http://schemas.microsoft.com/office/drawing/2014/main" id="{B45C97B5-417A-4479-8EAC-D65C6BB8F989}"/>
              </a:ext>
            </a:extLst>
          </p:cNvPr>
          <p:cNvPicPr>
            <a:picLocks noGrp="1" noChangeAspect="1"/>
          </p:cNvPicPr>
          <p:nvPr>
            <p:ph sz="half" idx="2"/>
          </p:nvPr>
        </p:nvPicPr>
        <p:blipFill>
          <a:blip r:embed="rId2"/>
          <a:stretch>
            <a:fillRect/>
          </a:stretch>
        </p:blipFill>
        <p:spPr>
          <a:xfrm>
            <a:off x="0" y="0"/>
            <a:ext cx="9144000" cy="5143499"/>
          </a:xfrm>
          <a:prstGeom prst="rect">
            <a:avLst/>
          </a:prstGeom>
        </p:spPr>
      </p:pic>
    </p:spTree>
    <p:extLst>
      <p:ext uri="{BB962C8B-B14F-4D97-AF65-F5344CB8AC3E}">
        <p14:creationId xmlns:p14="http://schemas.microsoft.com/office/powerpoint/2010/main" val="109078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C44BC-76D4-4D24-93F8-8595B5EC638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1893F98-5C28-4830-A3C9-F3CD59DD039B}"/>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39F267BF-502B-43A2-A39F-93145A1E947B}"/>
              </a:ext>
            </a:extLst>
          </p:cNvPr>
          <p:cNvSpPr>
            <a:spLocks noGrp="1"/>
          </p:cNvSpPr>
          <p:nvPr>
            <p:ph sz="half" idx="2"/>
          </p:nvPr>
        </p:nvSpPr>
        <p:spPr>
          <a:xfrm>
            <a:off x="457200" y="759759"/>
            <a:ext cx="6051176" cy="4249270"/>
          </a:xfrm>
        </p:spPr>
        <p:txBody>
          <a:bodyPr>
            <a:normAutofit lnSpcReduction="10000"/>
          </a:bodyPr>
          <a:lstStyle/>
          <a:p>
            <a:r>
              <a:rPr lang="en-US" sz="3200" i="1" dirty="0">
                <a:solidFill>
                  <a:srgbClr val="FFC000"/>
                </a:solidFill>
                <a:effectLst>
                  <a:outerShdw blurRad="38100" dist="38100" dir="2700000" algn="tl">
                    <a:srgbClr val="000000">
                      <a:alpha val="43137"/>
                    </a:srgbClr>
                  </a:outerShdw>
                </a:effectLst>
                <a:latin typeface="+mj-lt"/>
                <a:ea typeface="Calibri" panose="020F0502020204030204" pitchFamily="34" charset="0"/>
                <a:cs typeface="Times New Roman" panose="02020603050405020304" pitchFamily="18" charset="0"/>
              </a:rPr>
              <a:t>Ezra 7:8, 11 </a:t>
            </a:r>
            <a:r>
              <a:rPr lang="en-US" sz="3200" i="1" dirty="0">
                <a:effectLst>
                  <a:outerShdw blurRad="38100" dist="38100" dir="2700000" algn="tl">
                    <a:srgbClr val="000000">
                      <a:alpha val="43137"/>
                    </a:srgbClr>
                  </a:outerShdw>
                </a:effectLst>
                <a:latin typeface="+mj-lt"/>
                <a:ea typeface="Calibri" panose="020F0502020204030204" pitchFamily="34" charset="0"/>
                <a:cs typeface="Times New Roman" panose="02020603050405020304" pitchFamily="18" charset="0"/>
              </a:rPr>
              <a:t>- And Ezra came to Jerusalem in the fifth month, which was in the </a:t>
            </a:r>
            <a:r>
              <a:rPr lang="en-US" sz="3200" i="1" u="sng" dirty="0">
                <a:solidFill>
                  <a:srgbClr val="FF9900"/>
                </a:solidFill>
                <a:effectLst>
                  <a:outerShdw blurRad="38100" dist="38100" dir="2700000" algn="tl">
                    <a:srgbClr val="000000">
                      <a:alpha val="43137"/>
                    </a:srgbClr>
                  </a:outerShdw>
                </a:effectLst>
                <a:latin typeface="+mj-lt"/>
                <a:ea typeface="Calibri" panose="020F0502020204030204" pitchFamily="34" charset="0"/>
                <a:cs typeface="Times New Roman" panose="02020603050405020304" pitchFamily="18" charset="0"/>
              </a:rPr>
              <a:t>seventh year </a:t>
            </a:r>
            <a:r>
              <a:rPr lang="en-US" sz="3200" i="1" dirty="0">
                <a:effectLst>
                  <a:outerShdw blurRad="38100" dist="38100" dir="2700000" algn="tl">
                    <a:srgbClr val="000000">
                      <a:alpha val="43137"/>
                    </a:srgbClr>
                  </a:outerShdw>
                </a:effectLst>
                <a:latin typeface="+mj-lt"/>
                <a:ea typeface="Calibri" panose="020F0502020204030204" pitchFamily="34" charset="0"/>
                <a:cs typeface="Times New Roman" panose="02020603050405020304" pitchFamily="18" charset="0"/>
              </a:rPr>
              <a:t>of the king… This is a copy of the letter that King Artaxerxes gave Ezra the priest, the scribe, expert in the words of the commandments of the LORD, and of His statutes to Israel.</a:t>
            </a:r>
          </a:p>
          <a:p>
            <a:endParaRPr lang="en-US" dirty="0"/>
          </a:p>
        </p:txBody>
      </p:sp>
      <p:sp>
        <p:nvSpPr>
          <p:cNvPr id="5" name="Text Placeholder 4">
            <a:extLst>
              <a:ext uri="{FF2B5EF4-FFF2-40B4-BE49-F238E27FC236}">
                <a16:creationId xmlns:a16="http://schemas.microsoft.com/office/drawing/2014/main" id="{0523B629-35A5-4487-BF0D-A95ABFAFF655}"/>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ABC631F1-ADFD-4292-9CED-4F55879D6FBB}"/>
              </a:ext>
            </a:extLst>
          </p:cNvPr>
          <p:cNvSpPr>
            <a:spLocks noGrp="1"/>
          </p:cNvSpPr>
          <p:nvPr>
            <p:ph sz="quarter" idx="4"/>
          </p:nvPr>
        </p:nvSpPr>
        <p:spPr/>
        <p:txBody>
          <a:bodyPr>
            <a:normAutofit lnSpcReduction="10000"/>
          </a:bodyPr>
          <a:lstStyle/>
          <a:p>
            <a:endParaRPr lang="en-US" dirty="0"/>
          </a:p>
        </p:txBody>
      </p:sp>
    </p:spTree>
    <p:extLst>
      <p:ext uri="{BB962C8B-B14F-4D97-AF65-F5344CB8AC3E}">
        <p14:creationId xmlns:p14="http://schemas.microsoft.com/office/powerpoint/2010/main" val="2404955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Slide090"/>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82" name="Picture 2" descr="Slide10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9F45B-DE9E-4648-A86A-9A5BB148F442}"/>
              </a:ext>
            </a:extLst>
          </p:cNvPr>
          <p:cNvSpPr>
            <a:spLocks noGrp="1"/>
          </p:cNvSpPr>
          <p:nvPr>
            <p:ph type="title"/>
          </p:nvPr>
        </p:nvSpPr>
        <p:spPr/>
        <p:txBody>
          <a:bodyPr>
            <a:normAutofit fontScale="90000"/>
          </a:bodyPr>
          <a:lstStyle/>
          <a:p>
            <a:pPr algn="l"/>
            <a:br>
              <a:rPr lang="en-US" sz="3100" dirty="0">
                <a:solidFill>
                  <a:srgbClr val="00B0F0"/>
                </a:solidFill>
                <a:effectLst/>
              </a:rPr>
            </a:br>
            <a:br>
              <a:rPr lang="en-US" sz="3100" dirty="0">
                <a:solidFill>
                  <a:srgbClr val="00B0F0"/>
                </a:solidFill>
                <a:effectLst/>
              </a:rPr>
            </a:br>
            <a:r>
              <a:rPr lang="en-US" sz="3100" dirty="0">
                <a:solidFill>
                  <a:srgbClr val="00B0F0"/>
                </a:solidFill>
                <a:effectLst/>
              </a:rPr>
              <a:t>8.  The angel said that if you count 69 weeks from 457 B.C., you will come to Messiah the Prince.  Did this happen?</a:t>
            </a:r>
            <a:br>
              <a:rPr lang="en-US" dirty="0">
                <a:effectLst/>
              </a:rPr>
            </a:br>
            <a:endParaRPr lang="en-US" dirty="0"/>
          </a:p>
        </p:txBody>
      </p:sp>
      <p:sp>
        <p:nvSpPr>
          <p:cNvPr id="3" name="Text Placeholder 2">
            <a:extLst>
              <a:ext uri="{FF2B5EF4-FFF2-40B4-BE49-F238E27FC236}">
                <a16:creationId xmlns:a16="http://schemas.microsoft.com/office/drawing/2014/main" id="{92C5900B-B6FC-4296-80A2-4F101BCD5276}"/>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33EE6A75-2800-4793-B151-6617AD902D93}"/>
              </a:ext>
            </a:extLst>
          </p:cNvPr>
          <p:cNvSpPr>
            <a:spLocks noGrp="1"/>
          </p:cNvSpPr>
          <p:nvPr>
            <p:ph sz="half" idx="2"/>
          </p:nvPr>
        </p:nvSpPr>
        <p:spPr>
          <a:xfrm>
            <a:off x="457199" y="1631156"/>
            <a:ext cx="5456365" cy="2963466"/>
          </a:xfrm>
        </p:spPr>
        <p:txBody>
          <a:bodyPr/>
          <a:lstStyle/>
          <a:p>
            <a:r>
              <a:rPr lang="en-US" sz="2800" b="1" i="1" dirty="0">
                <a:solidFill>
                  <a:srgbClr val="FFC000"/>
                </a:solidFill>
                <a:effectLst>
                  <a:outerShdw blurRad="38100" dist="38100" dir="2700000" algn="tl">
                    <a:srgbClr val="000000">
                      <a:alpha val="43137"/>
                    </a:srgbClr>
                  </a:outerShdw>
                </a:effectLst>
              </a:rPr>
              <a:t>Acts 10:37, 38</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 that word you know, … after the baptism which John preached: how God anointed Jesus of Nazareth with the Holy Spirit and with power, …</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AB0E1764-5657-4C7B-95D6-F527C526F439}"/>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0E267B65-A810-4CA3-83AF-907AC64E5008}"/>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9358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2802" name="Picture 2" descr="15 Slide063"/>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
        <p:nvSpPr>
          <p:cNvPr id="2" name="Rectangle 1">
            <a:extLst>
              <a:ext uri="{FF2B5EF4-FFF2-40B4-BE49-F238E27FC236}">
                <a16:creationId xmlns:a16="http://schemas.microsoft.com/office/drawing/2014/main" id="{631E76BB-1E6D-48AA-8893-C449D4E1D05A}"/>
              </a:ext>
            </a:extLst>
          </p:cNvPr>
          <p:cNvSpPr/>
          <p:nvPr/>
        </p:nvSpPr>
        <p:spPr>
          <a:xfrm>
            <a:off x="1354914" y="2422826"/>
            <a:ext cx="2596361" cy="1561821"/>
          </a:xfrm>
          <a:prstGeom prst="rect">
            <a:avLst/>
          </a:prstGeom>
          <a:solidFill>
            <a:srgbClr val="3333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B7517748-BBCA-43A0-9524-911314F22CB4}"/>
              </a:ext>
            </a:extLst>
          </p:cNvPr>
          <p:cNvPicPr>
            <a:picLocks noChangeAspect="1"/>
          </p:cNvPicPr>
          <p:nvPr/>
        </p:nvPicPr>
        <p:blipFill>
          <a:blip r:embed="rId3"/>
          <a:stretch>
            <a:fillRect/>
          </a:stretch>
        </p:blipFill>
        <p:spPr>
          <a:xfrm>
            <a:off x="1354914" y="2422826"/>
            <a:ext cx="2596361" cy="1561821"/>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D24DB-29F0-4FA8-A136-1A158498D7FF}"/>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16CC1C3-F2A4-41DE-AF7E-B710B0936400}"/>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61DC0AD9-781B-4F52-8D72-DA90F93D1223}"/>
              </a:ext>
            </a:extLst>
          </p:cNvPr>
          <p:cNvSpPr>
            <a:spLocks noGrp="1"/>
          </p:cNvSpPr>
          <p:nvPr>
            <p:ph sz="half" idx="2"/>
          </p:nvPr>
        </p:nvSpPr>
        <p:spPr>
          <a:xfrm>
            <a:off x="457199" y="1631156"/>
            <a:ext cx="8353078" cy="2963466"/>
          </a:xfrm>
        </p:spPr>
        <p:txBody>
          <a:bodyPr>
            <a:normAutofit lnSpcReduction="10000"/>
          </a:bodyPr>
          <a:lstStyle/>
          <a:p>
            <a:r>
              <a:rPr lang="en-US" b="1" dirty="0"/>
              <a:t>				      483 years +</a:t>
            </a:r>
            <a:endParaRPr lang="en-US" dirty="0"/>
          </a:p>
          <a:p>
            <a:r>
              <a:rPr lang="en-US" b="1" dirty="0"/>
              <a:t>                                 457 beginning date</a:t>
            </a:r>
            <a:endParaRPr lang="en-US" dirty="0"/>
          </a:p>
          <a:p>
            <a:r>
              <a:rPr lang="en-US" b="1" dirty="0"/>
              <a:t>                               -----------</a:t>
            </a:r>
            <a:endParaRPr lang="en-US" dirty="0"/>
          </a:p>
          <a:p>
            <a:r>
              <a:rPr lang="en-US" b="1" dirty="0"/>
              <a:t>                                </a:t>
            </a:r>
            <a:r>
              <a:rPr lang="en-US" b="1" dirty="0">
                <a:solidFill>
                  <a:srgbClr val="00B0F0"/>
                </a:solidFill>
              </a:rPr>
              <a:t>A.D. 26</a:t>
            </a:r>
            <a:endParaRPr lang="en-US" dirty="0">
              <a:solidFill>
                <a:srgbClr val="00B0F0"/>
              </a:solidFill>
            </a:endParaRPr>
          </a:p>
          <a:p>
            <a:r>
              <a:rPr lang="en-US" b="1" dirty="0"/>
              <a:t>                                     + </a:t>
            </a:r>
            <a:r>
              <a:rPr lang="en-US" b="1" dirty="0">
                <a:solidFill>
                  <a:srgbClr val="00B0F0"/>
                </a:solidFill>
              </a:rPr>
              <a:t>1</a:t>
            </a:r>
            <a:r>
              <a:rPr lang="en-US" b="1" dirty="0"/>
              <a:t> year for 1B.C.- A.D. 1 </a:t>
            </a:r>
          </a:p>
          <a:p>
            <a:r>
              <a:rPr lang="en-US" b="1" dirty="0"/>
              <a:t>				    -----------</a:t>
            </a:r>
            <a:endParaRPr lang="en-US" dirty="0"/>
          </a:p>
          <a:p>
            <a:r>
              <a:rPr lang="en-US" b="1" dirty="0">
                <a:solidFill>
                  <a:srgbClr val="FFC000"/>
                </a:solidFill>
              </a:rPr>
              <a:t>                                A.D. 27</a:t>
            </a:r>
            <a:endParaRPr lang="en-US" dirty="0">
              <a:solidFill>
                <a:srgbClr val="FFC000"/>
              </a:solidFill>
            </a:endParaRPr>
          </a:p>
        </p:txBody>
      </p:sp>
      <p:sp>
        <p:nvSpPr>
          <p:cNvPr id="5" name="Text Placeholder 4">
            <a:extLst>
              <a:ext uri="{FF2B5EF4-FFF2-40B4-BE49-F238E27FC236}">
                <a16:creationId xmlns:a16="http://schemas.microsoft.com/office/drawing/2014/main" id="{00865560-0D04-4B18-99EC-B7F424E0F30B}"/>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1AF2FC6C-264F-4781-82AF-A285DD98327B}"/>
              </a:ext>
            </a:extLst>
          </p:cNvPr>
          <p:cNvSpPr>
            <a:spLocks noGrp="1"/>
          </p:cNvSpPr>
          <p:nvPr>
            <p:ph sz="quarter" idx="4"/>
          </p:nvPr>
        </p:nvSpPr>
        <p:spPr>
          <a:xfrm>
            <a:off x="8636742" y="1631156"/>
            <a:ext cx="50059" cy="2963466"/>
          </a:xfrm>
        </p:spPr>
        <p:txBody>
          <a:bodyPr>
            <a:normAutofit lnSpcReduction="10000"/>
          </a:bodyPr>
          <a:lstStyle/>
          <a:p>
            <a:endParaRPr lang="en-US" dirty="0"/>
          </a:p>
        </p:txBody>
      </p:sp>
    </p:spTree>
    <p:extLst>
      <p:ext uri="{BB962C8B-B14F-4D97-AF65-F5344CB8AC3E}">
        <p14:creationId xmlns:p14="http://schemas.microsoft.com/office/powerpoint/2010/main" val="1777586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elated image">
            <a:extLst>
              <a:ext uri="{FF2B5EF4-FFF2-40B4-BE49-F238E27FC236}">
                <a16:creationId xmlns:a16="http://schemas.microsoft.com/office/drawing/2014/main" id="{8F3DC386-0B33-4F98-BB82-E5C5F8F8516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453028" y="0"/>
            <a:ext cx="3690972" cy="5143500"/>
          </a:xfrm>
          <a:prstGeom prst="rect">
            <a:avLst/>
          </a:prstGeom>
          <a:noFill/>
          <a:ln>
            <a:noFill/>
          </a:ln>
        </p:spPr>
      </p:pic>
      <p:sp>
        <p:nvSpPr>
          <p:cNvPr id="2" name="Content Placeholder 1">
            <a:extLst>
              <a:ext uri="{FF2B5EF4-FFF2-40B4-BE49-F238E27FC236}">
                <a16:creationId xmlns:a16="http://schemas.microsoft.com/office/drawing/2014/main" id="{40C847E7-328B-49F4-8507-09C0023C156A}"/>
              </a:ext>
            </a:extLst>
          </p:cNvPr>
          <p:cNvSpPr>
            <a:spLocks noGrp="1"/>
          </p:cNvSpPr>
          <p:nvPr>
            <p:ph sz="half" idx="1"/>
          </p:nvPr>
        </p:nvSpPr>
        <p:spPr/>
        <p:txBody>
          <a:bodyPr/>
          <a:lstStyle/>
          <a:p>
            <a:endParaRPr lang="en-US"/>
          </a:p>
        </p:txBody>
      </p:sp>
      <p:sp>
        <p:nvSpPr>
          <p:cNvPr id="3" name="Picture Placeholder 2">
            <a:extLst>
              <a:ext uri="{FF2B5EF4-FFF2-40B4-BE49-F238E27FC236}">
                <a16:creationId xmlns:a16="http://schemas.microsoft.com/office/drawing/2014/main" id="{5D13EAEB-F416-452A-8574-BEDC992B7C22}"/>
              </a:ext>
            </a:extLst>
          </p:cNvPr>
          <p:cNvSpPr>
            <a:spLocks noGrp="1"/>
          </p:cNvSpPr>
          <p:nvPr>
            <p:ph type="pic" sz="quarter" idx="14"/>
          </p:nvPr>
        </p:nvSpPr>
        <p:spPr/>
      </p:sp>
      <p:sp>
        <p:nvSpPr>
          <p:cNvPr id="4" name="Title 3">
            <a:extLst>
              <a:ext uri="{FF2B5EF4-FFF2-40B4-BE49-F238E27FC236}">
                <a16:creationId xmlns:a16="http://schemas.microsoft.com/office/drawing/2014/main" id="{2ECE7D52-C57B-4A5F-BC41-5FEC871F228D}"/>
              </a:ext>
            </a:extLst>
          </p:cNvPr>
          <p:cNvSpPr>
            <a:spLocks noGrp="1"/>
          </p:cNvSpPr>
          <p:nvPr>
            <p:ph type="title"/>
          </p:nvPr>
        </p:nvSpPr>
        <p:spPr/>
        <p:txBody>
          <a:bodyPr>
            <a:normAutofit/>
          </a:bodyPr>
          <a:lstStyle/>
          <a:p>
            <a:r>
              <a:rPr lang="en-US" sz="2800" i="1" dirty="0"/>
              <a:t>By Pastor Jorge </a:t>
            </a:r>
            <a:r>
              <a:rPr lang="en-US" sz="2800" i="1" dirty="0" err="1"/>
              <a:t>Baute</a:t>
            </a:r>
            <a:endParaRPr lang="en-US" sz="2800" i="1" dirty="0"/>
          </a:p>
        </p:txBody>
      </p:sp>
      <p:sp>
        <p:nvSpPr>
          <p:cNvPr id="5" name="Content Placeholder 4">
            <a:extLst>
              <a:ext uri="{FF2B5EF4-FFF2-40B4-BE49-F238E27FC236}">
                <a16:creationId xmlns:a16="http://schemas.microsoft.com/office/drawing/2014/main" id="{F669AEAE-CC07-488D-A78F-BDAA88F39E93}"/>
              </a:ext>
            </a:extLst>
          </p:cNvPr>
          <p:cNvSpPr>
            <a:spLocks noGrp="1"/>
          </p:cNvSpPr>
          <p:nvPr>
            <p:ph idx="13"/>
          </p:nvPr>
        </p:nvSpPr>
        <p:spPr>
          <a:xfrm>
            <a:off x="457200" y="288749"/>
            <a:ext cx="5543133" cy="3702573"/>
          </a:xfrm>
        </p:spPr>
        <p:txBody>
          <a:bodyPr>
            <a:normAutofit/>
          </a:bodyPr>
          <a:lstStyle/>
          <a:p>
            <a:r>
              <a:rPr lang="en-US" sz="4000" b="1" dirty="0">
                <a:solidFill>
                  <a:srgbClr val="FFC000"/>
                </a:solidFill>
                <a:effectLst>
                  <a:outerShdw blurRad="38100" dist="38100" dir="2700000" algn="tl">
                    <a:srgbClr val="000000">
                      <a:alpha val="43137"/>
                    </a:srgbClr>
                  </a:outerShdw>
                </a:effectLst>
              </a:rPr>
              <a:t>THE CLEANSING OF THE HEAVENLY SANCTUARY– </a:t>
            </a:r>
            <a:r>
              <a:rPr lang="en-US" sz="4000" u="sng" dirty="0">
                <a:solidFill>
                  <a:srgbClr val="FFC000"/>
                </a:solidFill>
                <a:effectLst>
                  <a:outerShdw blurRad="38100" dist="38100" dir="2700000" algn="tl">
                    <a:srgbClr val="000000">
                      <a:alpha val="43137"/>
                    </a:srgbClr>
                  </a:outerShdw>
                </a:effectLst>
              </a:rPr>
              <a:t>Part 2</a:t>
            </a:r>
            <a:r>
              <a:rPr lang="en-US" dirty="0"/>
              <a:t>	</a:t>
            </a:r>
            <a:r>
              <a:rPr lang="en-US" b="1" dirty="0"/>
              <a:t>	</a:t>
            </a:r>
          </a:p>
          <a:p>
            <a:endParaRPr lang="en-US" sz="2800" b="1" i="1" dirty="0">
              <a:effectLst>
                <a:outerShdw blurRad="38100" dist="38100" dir="2700000" algn="tl">
                  <a:srgbClr val="000000">
                    <a:alpha val="43137"/>
                  </a:srgbClr>
                </a:outerShdw>
              </a:effectLst>
            </a:endParaRPr>
          </a:p>
          <a:p>
            <a:r>
              <a:rPr lang="en-US" sz="2800" b="1" i="1" dirty="0">
                <a:effectLst>
                  <a:outerShdw blurRad="38100" dist="38100" dir="2700000" algn="tl">
                    <a:srgbClr val="000000">
                      <a:alpha val="43137"/>
                    </a:srgbClr>
                  </a:outerShdw>
                </a:effectLst>
              </a:rPr>
              <a:t>(Discovering the starting point of the judgment!) </a:t>
            </a:r>
            <a:endParaRPr lang="en-US" sz="2800"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574139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C28E1-F764-4E65-A8C3-D4B49E341535}"/>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9.  What was to take place next in the prophecy?</a:t>
            </a:r>
            <a:br>
              <a:rPr lang="en-US" dirty="0">
                <a:effectLst/>
              </a:rPr>
            </a:br>
            <a:endParaRPr lang="en-US" dirty="0"/>
          </a:p>
        </p:txBody>
      </p:sp>
      <p:sp>
        <p:nvSpPr>
          <p:cNvPr id="3" name="Text Placeholder 2">
            <a:extLst>
              <a:ext uri="{FF2B5EF4-FFF2-40B4-BE49-F238E27FC236}">
                <a16:creationId xmlns:a16="http://schemas.microsoft.com/office/drawing/2014/main" id="{976EEA37-0E16-45C0-B3D3-34AD4CDE1D7E}"/>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938445D9-DF36-4D90-B108-10979D2F77A4}"/>
              </a:ext>
            </a:extLst>
          </p:cNvPr>
          <p:cNvSpPr>
            <a:spLocks noGrp="1"/>
          </p:cNvSpPr>
          <p:nvPr>
            <p:ph sz="half" idx="2"/>
          </p:nvPr>
        </p:nvSpPr>
        <p:spPr>
          <a:xfrm>
            <a:off x="457199" y="1631156"/>
            <a:ext cx="5369597" cy="2963466"/>
          </a:xfrm>
        </p:spPr>
        <p:txBody>
          <a:bodyPr>
            <a:normAutofit lnSpcReduction="10000"/>
          </a:bodyPr>
          <a:lstStyle/>
          <a:p>
            <a:r>
              <a:rPr lang="en-US" sz="2800" b="1" i="1" dirty="0">
                <a:solidFill>
                  <a:srgbClr val="FFC000"/>
                </a:solidFill>
                <a:effectLst>
                  <a:outerShdw blurRad="38100" dist="38100" dir="2700000" algn="tl">
                    <a:srgbClr val="000000">
                      <a:alpha val="43137"/>
                    </a:srgbClr>
                  </a:outerShdw>
                </a:effectLst>
              </a:rPr>
              <a:t>Daniel 9:26, 27</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And after the sixty-two weeks Messiah shall be cut off, but not for Himself… Then he shall confirm a covenant with many for one week; But in the middle of the week He shall bring an end to sacrifice and offering. …” </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6452780A-A3A8-4A82-8C29-416CC7E60BBE}"/>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C69B71BC-9244-4045-98ED-AB512FDA510E}"/>
              </a:ext>
            </a:extLst>
          </p:cNvPr>
          <p:cNvSpPr>
            <a:spLocks noGrp="1"/>
          </p:cNvSpPr>
          <p:nvPr>
            <p:ph sz="quarter" idx="4"/>
          </p:nvPr>
        </p:nvSpPr>
        <p:spPr/>
        <p:txBody>
          <a:bodyPr>
            <a:normAutofit lnSpcReduction="10000"/>
          </a:bodyPr>
          <a:lstStyle/>
          <a:p>
            <a:endParaRPr lang="en-US"/>
          </a:p>
        </p:txBody>
      </p:sp>
    </p:spTree>
    <p:extLst>
      <p:ext uri="{BB962C8B-B14F-4D97-AF65-F5344CB8AC3E}">
        <p14:creationId xmlns:p14="http://schemas.microsoft.com/office/powerpoint/2010/main" val="963472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Slide119"/>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97EBD-017F-4296-8EC1-2748F39B05D7}"/>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CB5248EA-AA67-41FD-AE11-AF0A16B3E490}"/>
              </a:ext>
            </a:extLst>
          </p:cNvPr>
          <p:cNvSpPr>
            <a:spLocks noGrp="1"/>
          </p:cNvSpPr>
          <p:nvPr>
            <p:ph type="body" idx="1"/>
          </p:nvPr>
        </p:nvSpPr>
        <p:spPr/>
        <p:txBody>
          <a:bodyPr/>
          <a:lstStyle/>
          <a:p>
            <a:endParaRPr lang="en-US"/>
          </a:p>
        </p:txBody>
      </p:sp>
      <p:sp>
        <p:nvSpPr>
          <p:cNvPr id="5" name="Text Placeholder 4">
            <a:extLst>
              <a:ext uri="{FF2B5EF4-FFF2-40B4-BE49-F238E27FC236}">
                <a16:creationId xmlns:a16="http://schemas.microsoft.com/office/drawing/2014/main" id="{434362CD-9155-463E-8730-4C0E5B0309E5}"/>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449D2D3E-03AF-44E4-867D-DB3F52790F02}"/>
              </a:ext>
            </a:extLst>
          </p:cNvPr>
          <p:cNvSpPr>
            <a:spLocks noGrp="1"/>
          </p:cNvSpPr>
          <p:nvPr>
            <p:ph sz="quarter" idx="4"/>
          </p:nvPr>
        </p:nvSpPr>
        <p:spPr/>
        <p:txBody>
          <a:bodyPr/>
          <a:lstStyle/>
          <a:p>
            <a:endParaRPr lang="en-US"/>
          </a:p>
        </p:txBody>
      </p:sp>
      <p:pic>
        <p:nvPicPr>
          <p:cNvPr id="7" name="Content Placeholder 6" descr="http://www.bibleprophecytruth.com/portals/bpt/charts/70-weeks.gif">
            <a:extLst>
              <a:ext uri="{FF2B5EF4-FFF2-40B4-BE49-F238E27FC236}">
                <a16:creationId xmlns:a16="http://schemas.microsoft.com/office/drawing/2014/main" id="{8F6D0429-31BE-48C2-985F-491DAF606737}"/>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1176056" y="634604"/>
            <a:ext cx="6787917" cy="3485612"/>
          </a:xfrm>
          <a:prstGeom prst="rect">
            <a:avLst/>
          </a:prstGeom>
          <a:noFill/>
          <a:ln>
            <a:noFill/>
          </a:ln>
        </p:spPr>
      </p:pic>
    </p:spTree>
    <p:extLst>
      <p:ext uri="{BB962C8B-B14F-4D97-AF65-F5344CB8AC3E}">
        <p14:creationId xmlns:p14="http://schemas.microsoft.com/office/powerpoint/2010/main" val="12105634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C8F69-3D56-47EB-882F-825C75FD9E59}"/>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10.  Jesus told His disciples to preach first to which group of people?</a:t>
            </a:r>
            <a:br>
              <a:rPr lang="en-US" dirty="0">
                <a:effectLst/>
              </a:rPr>
            </a:br>
            <a:endParaRPr lang="en-US" dirty="0"/>
          </a:p>
        </p:txBody>
      </p:sp>
      <p:sp>
        <p:nvSpPr>
          <p:cNvPr id="3" name="Text Placeholder 2">
            <a:extLst>
              <a:ext uri="{FF2B5EF4-FFF2-40B4-BE49-F238E27FC236}">
                <a16:creationId xmlns:a16="http://schemas.microsoft.com/office/drawing/2014/main" id="{5E2BB137-BC47-48D9-94C6-2292048B0761}"/>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EC574A1B-BBEE-453F-BC43-69BB11F571FA}"/>
              </a:ext>
            </a:extLst>
          </p:cNvPr>
          <p:cNvSpPr>
            <a:spLocks noGrp="1"/>
          </p:cNvSpPr>
          <p:nvPr>
            <p:ph sz="half" idx="2"/>
          </p:nvPr>
        </p:nvSpPr>
        <p:spPr>
          <a:xfrm>
            <a:off x="457200" y="1631156"/>
            <a:ext cx="5623226" cy="2963466"/>
          </a:xfrm>
        </p:spPr>
        <p:txBody>
          <a:bodyPr/>
          <a:lstStyle/>
          <a:p>
            <a:r>
              <a:rPr lang="en-US" sz="2800" b="1" i="1" dirty="0">
                <a:solidFill>
                  <a:srgbClr val="FFC000"/>
                </a:solidFill>
                <a:effectLst>
                  <a:outerShdw blurRad="38100" dist="38100" dir="2700000" algn="tl">
                    <a:srgbClr val="000000">
                      <a:alpha val="43137"/>
                    </a:srgbClr>
                  </a:outerShdw>
                </a:effectLst>
              </a:rPr>
              <a:t>Matthew 10:5, 6</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a:t>
            </a:r>
            <a:r>
              <a:rPr lang="en-US" sz="2800" b="1" dirty="0">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Do not go into the way of the Gentiles,…But go rather to the lost sheep of the house of Israel.</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962BD5E2-FBC2-4D66-85C5-4DA5C1A2C32B}"/>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10EE6461-1CEF-4DFE-897B-9E34FCF554B6}"/>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1409768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87B98-84FF-4EA0-8CBF-FEFCECDDB73D}"/>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11.  What warning did Jesus give to His chosen people?</a:t>
            </a:r>
            <a:br>
              <a:rPr lang="en-US" dirty="0">
                <a:effectLst/>
              </a:rPr>
            </a:br>
            <a:endParaRPr lang="en-US" dirty="0"/>
          </a:p>
        </p:txBody>
      </p:sp>
      <p:sp>
        <p:nvSpPr>
          <p:cNvPr id="3" name="Text Placeholder 2">
            <a:extLst>
              <a:ext uri="{FF2B5EF4-FFF2-40B4-BE49-F238E27FC236}">
                <a16:creationId xmlns:a16="http://schemas.microsoft.com/office/drawing/2014/main" id="{0935F1A1-CA08-47F2-85C7-69F3561D42E5}"/>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861E9145-2A11-42D1-B7AF-95D65239303C}"/>
              </a:ext>
            </a:extLst>
          </p:cNvPr>
          <p:cNvSpPr>
            <a:spLocks noGrp="1"/>
          </p:cNvSpPr>
          <p:nvPr>
            <p:ph sz="half" idx="2"/>
          </p:nvPr>
        </p:nvSpPr>
        <p:spPr>
          <a:xfrm>
            <a:off x="457199" y="1631156"/>
            <a:ext cx="5316201" cy="2963466"/>
          </a:xfrm>
        </p:spPr>
        <p:txBody>
          <a:bodyPr/>
          <a:lstStyle/>
          <a:p>
            <a:r>
              <a:rPr lang="en-US" sz="2800" b="1" i="1" dirty="0">
                <a:solidFill>
                  <a:srgbClr val="FFC000"/>
                </a:solidFill>
                <a:effectLst>
                  <a:outerShdw blurRad="38100" dist="38100" dir="2700000" algn="tl">
                    <a:srgbClr val="000000">
                      <a:alpha val="43137"/>
                    </a:srgbClr>
                  </a:outerShdw>
                </a:effectLst>
              </a:rPr>
              <a:t>Matthew 21:43</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Therefore I say to you, the kingdom of God will be taken from you and given to a nation bearing the fruits of it.</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6C7E5F75-6CD4-46E4-8C1B-2BAF41494891}"/>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28AE85FE-C5BF-4683-A7F9-0CFA61E5C83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6093148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F33C2-6316-47BE-B824-57F1A56F6BD5}"/>
              </a:ext>
            </a:extLst>
          </p:cNvPr>
          <p:cNvSpPr>
            <a:spLocks noGrp="1"/>
          </p:cNvSpPr>
          <p:nvPr>
            <p:ph type="title"/>
          </p:nvPr>
        </p:nvSpPr>
        <p:spPr>
          <a:xfrm>
            <a:off x="457199" y="-319730"/>
            <a:ext cx="7835807" cy="857250"/>
          </a:xfrm>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br>
              <a:rPr lang="en-US" sz="3100" dirty="0">
                <a:solidFill>
                  <a:srgbClr val="00B0F0"/>
                </a:solidFill>
                <a:effectLst>
                  <a:outerShdw blurRad="38100" dist="38100" dir="2700000" algn="tl">
                    <a:srgbClr val="000000">
                      <a:alpha val="43137"/>
                    </a:srgbClr>
                  </a:outerShdw>
                </a:effectLst>
              </a:rPr>
            </a:br>
            <a:br>
              <a:rPr lang="en-US" sz="3100" dirty="0">
                <a:solidFill>
                  <a:srgbClr val="00B0F0"/>
                </a:solidFill>
                <a:effectLst>
                  <a:outerShdw blurRad="38100" dist="38100" dir="2700000" algn="tl">
                    <a:srgbClr val="000000">
                      <a:alpha val="43137"/>
                    </a:srgbClr>
                  </a:outerShdw>
                </a:effectLst>
              </a:rPr>
            </a:br>
            <a:br>
              <a:rPr lang="en-US" sz="3100" dirty="0">
                <a:solidFill>
                  <a:srgbClr val="00B0F0"/>
                </a:solidFill>
                <a:effectLst>
                  <a:outerShdw blurRad="38100" dist="38100" dir="2700000" algn="tl">
                    <a:srgbClr val="000000">
                      <a:alpha val="43137"/>
                    </a:srgbClr>
                  </a:outerShdw>
                </a:effectLst>
              </a:rPr>
            </a:br>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12.  So what is the other "nation" spoken of by Jesus in Matthew 21:43, which would become His chosen people? </a:t>
            </a:r>
            <a:br>
              <a:rPr lang="en-US" dirty="0">
                <a:effectLst/>
              </a:rPr>
            </a:br>
            <a:endParaRPr lang="en-US" dirty="0"/>
          </a:p>
        </p:txBody>
      </p:sp>
      <p:sp>
        <p:nvSpPr>
          <p:cNvPr id="3" name="Text Placeholder 2">
            <a:extLst>
              <a:ext uri="{FF2B5EF4-FFF2-40B4-BE49-F238E27FC236}">
                <a16:creationId xmlns:a16="http://schemas.microsoft.com/office/drawing/2014/main" id="{967DCC55-502A-405F-823A-A1250547E759}"/>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E9F95A91-CB94-487D-9474-48BA7346EE2B}"/>
              </a:ext>
            </a:extLst>
          </p:cNvPr>
          <p:cNvSpPr>
            <a:spLocks noGrp="1"/>
          </p:cNvSpPr>
          <p:nvPr>
            <p:ph sz="half" idx="2"/>
          </p:nvPr>
        </p:nvSpPr>
        <p:spPr>
          <a:xfrm>
            <a:off x="457200" y="1631156"/>
            <a:ext cx="5536458" cy="3414730"/>
          </a:xfrm>
        </p:spPr>
        <p:txBody>
          <a:bodyPr>
            <a:normAutofit/>
          </a:bodyPr>
          <a:lstStyle/>
          <a:p>
            <a:r>
              <a:rPr lang="en-US" sz="2800" b="1" i="1" dirty="0">
                <a:solidFill>
                  <a:srgbClr val="FFC000"/>
                </a:solidFill>
                <a:effectLst>
                  <a:outerShdw blurRad="38100" dist="38100" dir="2700000" algn="tl">
                    <a:srgbClr val="000000">
                      <a:alpha val="43137"/>
                    </a:srgbClr>
                  </a:outerShdw>
                </a:effectLst>
              </a:rPr>
              <a:t>Galatians 3:9</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So then those who are of faith are blessed with believing Abraham.</a:t>
            </a:r>
            <a:endParaRPr lang="en-US" sz="2800" dirty="0">
              <a:effectLst>
                <a:outerShdw blurRad="38100" dist="38100" dir="2700000" algn="tl">
                  <a:srgbClr val="000000">
                    <a:alpha val="43137"/>
                  </a:srgbClr>
                </a:outerShdw>
              </a:effectLst>
            </a:endParaRPr>
          </a:p>
          <a:p>
            <a:r>
              <a:rPr lang="en-US" sz="2800" b="1" i="1" dirty="0">
                <a:solidFill>
                  <a:srgbClr val="FFC000"/>
                </a:solidFill>
                <a:effectLst>
                  <a:outerShdw blurRad="38100" dist="38100" dir="2700000" algn="tl">
                    <a:srgbClr val="000000">
                      <a:alpha val="43137"/>
                    </a:srgbClr>
                  </a:outerShdw>
                </a:effectLst>
              </a:rPr>
              <a:t>Romans 2:28, 29</a:t>
            </a:r>
            <a:r>
              <a:rPr lang="en-US" sz="2800"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For he is not a Jew who is one outwardly,…but he is a Jew who is one inwardly, … </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420E33DF-6887-47A0-BA68-0681F07AC6B3}"/>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141C17A7-FE19-4333-BDE4-0B52E7965CD3}"/>
              </a:ext>
            </a:extLst>
          </p:cNvPr>
          <p:cNvSpPr>
            <a:spLocks noGrp="1"/>
          </p:cNvSpPr>
          <p:nvPr>
            <p:ph sz="quarter" idx="4"/>
          </p:nvPr>
        </p:nvSpPr>
        <p:spPr/>
        <p:txBody>
          <a:bodyPr>
            <a:normAutofit/>
          </a:bodyPr>
          <a:lstStyle/>
          <a:p>
            <a:endParaRPr lang="en-US"/>
          </a:p>
        </p:txBody>
      </p:sp>
    </p:spTree>
    <p:extLst>
      <p:ext uri="{BB962C8B-B14F-4D97-AF65-F5344CB8AC3E}">
        <p14:creationId xmlns:p14="http://schemas.microsoft.com/office/powerpoint/2010/main" val="1233596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D903D-F8C3-4544-BDB3-808E06317854}"/>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C980BC0-DBEE-4586-9D1D-70B2259B5332}"/>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36F09969-EE81-4639-B71D-53A9DB92707D}"/>
              </a:ext>
            </a:extLst>
          </p:cNvPr>
          <p:cNvSpPr>
            <a:spLocks noGrp="1"/>
          </p:cNvSpPr>
          <p:nvPr>
            <p:ph sz="half" idx="2"/>
          </p:nvPr>
        </p:nvSpPr>
        <p:spPr>
          <a:xfrm>
            <a:off x="457200" y="1301518"/>
            <a:ext cx="5376272" cy="3293104"/>
          </a:xfrm>
        </p:spPr>
        <p:txBody>
          <a:bodyPr>
            <a:normAutofit/>
          </a:bodyPr>
          <a:lstStyle/>
          <a:p>
            <a:r>
              <a:rPr lang="en-US" sz="2800" b="1" i="1" dirty="0">
                <a:solidFill>
                  <a:srgbClr val="FFC000"/>
                </a:solidFill>
                <a:effectLst>
                  <a:outerShdw blurRad="38100" dist="38100" dir="2700000" algn="tl">
                    <a:srgbClr val="000000">
                      <a:alpha val="43137"/>
                    </a:srgbClr>
                  </a:outerShdw>
                </a:effectLst>
              </a:rPr>
              <a:t>1 Peter 2:9</a:t>
            </a:r>
            <a:r>
              <a:rPr lang="en-US" sz="2800" i="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But ye are a chosen generation, a royal priesthood, </a:t>
            </a:r>
            <a:r>
              <a:rPr lang="en-US" sz="2800" i="1" u="sng" dirty="0">
                <a:effectLst>
                  <a:outerShdw blurRad="38100" dist="38100" dir="2700000" algn="tl">
                    <a:srgbClr val="000000">
                      <a:alpha val="43137"/>
                    </a:srgbClr>
                  </a:outerShdw>
                </a:effectLst>
              </a:rPr>
              <a:t>an holy nation</a:t>
            </a:r>
            <a:r>
              <a:rPr lang="en-US" sz="2800" i="1" dirty="0">
                <a:effectLst>
                  <a:outerShdw blurRad="38100" dist="38100" dir="2700000" algn="tl">
                    <a:srgbClr val="000000">
                      <a:alpha val="43137"/>
                    </a:srgbClr>
                  </a:outerShdw>
                </a:effectLst>
              </a:rPr>
              <a:t>, a peculiar people; that ye should shew forth the praises of him who hath called you out of darkness into his marvelous light: </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7B58F78D-1775-47A4-A92F-898C16FF5910}"/>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681B5310-BAE7-4A75-A82A-395C440E7B25}"/>
              </a:ext>
            </a:extLst>
          </p:cNvPr>
          <p:cNvSpPr>
            <a:spLocks noGrp="1"/>
          </p:cNvSpPr>
          <p:nvPr>
            <p:ph sz="quarter" idx="4"/>
          </p:nvPr>
        </p:nvSpPr>
        <p:spPr/>
        <p:txBody>
          <a:bodyPr>
            <a:normAutofit/>
          </a:bodyPr>
          <a:lstStyle/>
          <a:p>
            <a:endParaRPr lang="en-US"/>
          </a:p>
        </p:txBody>
      </p:sp>
    </p:spTree>
    <p:extLst>
      <p:ext uri="{BB962C8B-B14F-4D97-AF65-F5344CB8AC3E}">
        <p14:creationId xmlns:p14="http://schemas.microsoft.com/office/powerpoint/2010/main" val="20795818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666CE-2B3B-4818-9EDE-C8A373E7BC63}"/>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13.  According to the angel who spoke with Daniel, what would happen at the end of the 2,300 years?</a:t>
            </a:r>
            <a:br>
              <a:rPr lang="en-US" dirty="0">
                <a:effectLst/>
              </a:rPr>
            </a:br>
            <a:endParaRPr lang="en-US" dirty="0"/>
          </a:p>
        </p:txBody>
      </p:sp>
      <p:sp>
        <p:nvSpPr>
          <p:cNvPr id="3" name="Text Placeholder 2">
            <a:extLst>
              <a:ext uri="{FF2B5EF4-FFF2-40B4-BE49-F238E27FC236}">
                <a16:creationId xmlns:a16="http://schemas.microsoft.com/office/drawing/2014/main" id="{BF72C8A7-D6BF-4478-93E4-BAAFC3195AA3}"/>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FD6A10D3-5058-4D8D-B7FB-99AB6427F35C}"/>
              </a:ext>
            </a:extLst>
          </p:cNvPr>
          <p:cNvSpPr>
            <a:spLocks noGrp="1"/>
          </p:cNvSpPr>
          <p:nvPr>
            <p:ph sz="half" idx="2"/>
          </p:nvPr>
        </p:nvSpPr>
        <p:spPr>
          <a:xfrm>
            <a:off x="457199" y="1631156"/>
            <a:ext cx="5362923" cy="2963466"/>
          </a:xfrm>
        </p:spPr>
        <p:txBody>
          <a:bodyPr/>
          <a:lstStyle/>
          <a:p>
            <a:r>
              <a:rPr lang="en-US" sz="2800" b="1" i="1" dirty="0">
                <a:solidFill>
                  <a:srgbClr val="FFC000"/>
                </a:solidFill>
                <a:effectLst>
                  <a:outerShdw blurRad="38100" dist="38100" dir="2700000" algn="tl">
                    <a:srgbClr val="000000">
                      <a:alpha val="43137"/>
                    </a:srgbClr>
                  </a:outerShdw>
                </a:effectLst>
              </a:rPr>
              <a:t>Daniel 8:14</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And he said to me, "For two thousand three hundred days; then the sanctuary shall be cleansed."</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C3FD17A1-0E14-40DE-B45C-981E1625ACC6}"/>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C317446F-CA4E-4496-B971-BBC5DBE21988}"/>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1080480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2645F-B5F2-4F75-B966-8BBBB742322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7113ED58-A09C-4AC7-B2EA-518999C3F323}"/>
              </a:ext>
            </a:extLst>
          </p:cNvPr>
          <p:cNvSpPr>
            <a:spLocks noGrp="1"/>
          </p:cNvSpPr>
          <p:nvPr>
            <p:ph type="body" idx="1"/>
          </p:nvPr>
        </p:nvSpPr>
        <p:spPr/>
        <p:txBody>
          <a:bodyPr/>
          <a:lstStyle/>
          <a:p>
            <a:endParaRPr lang="en-US"/>
          </a:p>
        </p:txBody>
      </p:sp>
      <p:sp>
        <p:nvSpPr>
          <p:cNvPr id="5" name="Text Placeholder 4">
            <a:extLst>
              <a:ext uri="{FF2B5EF4-FFF2-40B4-BE49-F238E27FC236}">
                <a16:creationId xmlns:a16="http://schemas.microsoft.com/office/drawing/2014/main" id="{D57188D7-1B15-4590-A258-F1E30FC6FB5C}"/>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F8D5B80C-D946-484F-867E-844ADC2885EF}"/>
              </a:ext>
            </a:extLst>
          </p:cNvPr>
          <p:cNvSpPr>
            <a:spLocks noGrp="1"/>
          </p:cNvSpPr>
          <p:nvPr>
            <p:ph sz="quarter" idx="4"/>
          </p:nvPr>
        </p:nvSpPr>
        <p:spPr/>
        <p:txBody>
          <a:bodyPr/>
          <a:lstStyle/>
          <a:p>
            <a:endParaRPr lang="en-US"/>
          </a:p>
        </p:txBody>
      </p:sp>
      <p:pic>
        <p:nvPicPr>
          <p:cNvPr id="1026" name="Picture 2" descr="Related image">
            <a:extLst>
              <a:ext uri="{FF2B5EF4-FFF2-40B4-BE49-F238E27FC236}">
                <a16:creationId xmlns:a16="http://schemas.microsoft.com/office/drawing/2014/main" id="{4F2DD0B5-8D01-42EB-9055-F9FD8016411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863534" y="936415"/>
            <a:ext cx="7332065" cy="3106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31187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BDB4C-A54B-498B-A0A7-C670FE5050B6}"/>
              </a:ext>
            </a:extLst>
          </p:cNvPr>
          <p:cNvSpPr>
            <a:spLocks noGrp="1"/>
          </p:cNvSpPr>
          <p:nvPr>
            <p:ph type="title"/>
          </p:nvPr>
        </p:nvSpPr>
        <p:spPr/>
        <p:txBody>
          <a:bodyPr>
            <a:normAutofit fontScale="90000"/>
          </a:bodyPr>
          <a:lstStyle/>
          <a:p>
            <a:pPr algn="l"/>
            <a:r>
              <a:rPr lang="en-US" dirty="0">
                <a:effectLst/>
              </a:rPr>
              <a:t> </a:t>
            </a:r>
            <a:br>
              <a:rPr lang="en-US" dirty="0">
                <a:effectLst/>
              </a:rPr>
            </a:br>
            <a:r>
              <a:rPr lang="en-US" sz="3100" dirty="0">
                <a:solidFill>
                  <a:srgbClr val="00B0F0"/>
                </a:solidFill>
                <a:effectLst>
                  <a:outerShdw blurRad="38100" dist="38100" dir="2700000" algn="tl">
                    <a:srgbClr val="000000">
                      <a:alpha val="43137"/>
                    </a:srgbClr>
                  </a:outerShdw>
                </a:effectLst>
              </a:rPr>
              <a:t>14.  Whose cases are being considered in the pre-advent judgment?</a:t>
            </a:r>
            <a:br>
              <a:rPr lang="en-US" sz="3100" dirty="0">
                <a:solidFill>
                  <a:srgbClr val="00B0F0"/>
                </a:solidFill>
                <a:effectLst>
                  <a:outerShdw blurRad="38100" dist="38100" dir="2700000" algn="tl">
                    <a:srgbClr val="000000">
                      <a:alpha val="43137"/>
                    </a:srgbClr>
                  </a:outerShdw>
                </a:effectLst>
              </a:rPr>
            </a:br>
            <a:endParaRPr lang="en-US" sz="3100" dirty="0">
              <a:solidFill>
                <a:srgbClr val="00B0F0"/>
              </a:solidFill>
              <a:effectLst>
                <a:outerShdw blurRad="38100" dist="38100" dir="2700000" algn="tl">
                  <a:srgbClr val="000000">
                    <a:alpha val="43137"/>
                  </a:srgbClr>
                </a:outerShdw>
              </a:effectLst>
            </a:endParaRPr>
          </a:p>
        </p:txBody>
      </p:sp>
      <p:sp>
        <p:nvSpPr>
          <p:cNvPr id="3" name="Text Placeholder 2">
            <a:extLst>
              <a:ext uri="{FF2B5EF4-FFF2-40B4-BE49-F238E27FC236}">
                <a16:creationId xmlns:a16="http://schemas.microsoft.com/office/drawing/2014/main" id="{499D777E-B383-4121-9594-580CA3649395}"/>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8D435A42-D152-4C10-BBBB-C2669FA24B74}"/>
              </a:ext>
            </a:extLst>
          </p:cNvPr>
          <p:cNvSpPr>
            <a:spLocks noGrp="1"/>
          </p:cNvSpPr>
          <p:nvPr>
            <p:ph sz="half" idx="2"/>
          </p:nvPr>
        </p:nvSpPr>
        <p:spPr>
          <a:xfrm>
            <a:off x="457200" y="1631156"/>
            <a:ext cx="5329550" cy="2963466"/>
          </a:xfrm>
        </p:spPr>
        <p:txBody>
          <a:bodyPr/>
          <a:lstStyle/>
          <a:p>
            <a:r>
              <a:rPr lang="en-US" sz="2800" b="1" i="1" dirty="0">
                <a:solidFill>
                  <a:srgbClr val="FFC000"/>
                </a:solidFill>
                <a:effectLst>
                  <a:outerShdw blurRad="38100" dist="38100" dir="2700000" algn="tl">
                    <a:srgbClr val="000000">
                      <a:alpha val="43137"/>
                    </a:srgbClr>
                  </a:outerShdw>
                </a:effectLst>
              </a:rPr>
              <a:t>1 Peter 4:17</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 judgment to begin at the house of God; …</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325E4967-C3A7-4D95-8DA1-A0A2129F8E0C}"/>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60264248-58CD-49DE-BB9B-C938F0268D98}"/>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10074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615" y="205978"/>
            <a:ext cx="8402185" cy="1425177"/>
          </a:xfrm>
        </p:spPr>
        <p:txBody>
          <a:bodyPr>
            <a:noAutofit/>
          </a:bodyPr>
          <a:lstStyle/>
          <a:p>
            <a:pPr algn="l"/>
            <a:r>
              <a:rPr lang="en-US" sz="2800" dirty="0">
                <a:solidFill>
                  <a:srgbClr val="00B0F0"/>
                </a:solidFill>
                <a:effectLst>
                  <a:outerShdw blurRad="38100" dist="38100" dir="2700000" algn="tl">
                    <a:srgbClr val="000000">
                      <a:alpha val="43137"/>
                    </a:srgbClr>
                  </a:outerShdw>
                </a:effectLst>
              </a:rPr>
              <a:t>1.  Daniel had an amazing vision in which he saw a ram with two horns.  Whom does this ram represent?</a:t>
            </a:r>
          </a:p>
        </p:txBody>
      </p:sp>
      <p:sp>
        <p:nvSpPr>
          <p:cNvPr id="3" name="Text Placeholder 2"/>
          <p:cNvSpPr>
            <a:spLocks noGrp="1"/>
          </p:cNvSpPr>
          <p:nvPr>
            <p:ph type="body" idx="1"/>
          </p:nvPr>
        </p:nvSpPr>
        <p:spPr/>
        <p:txBody>
          <a:bodyPr/>
          <a:lstStyle/>
          <a:p>
            <a:endParaRPr lang="en-US" dirty="0"/>
          </a:p>
        </p:txBody>
      </p:sp>
      <p:sp>
        <p:nvSpPr>
          <p:cNvPr id="4" name="Content Placeholder 3"/>
          <p:cNvSpPr>
            <a:spLocks noGrp="1"/>
          </p:cNvSpPr>
          <p:nvPr>
            <p:ph sz="half" idx="2"/>
          </p:nvPr>
        </p:nvSpPr>
        <p:spPr>
          <a:xfrm>
            <a:off x="345171" y="1151335"/>
            <a:ext cx="6037462" cy="4268453"/>
          </a:xfrm>
        </p:spPr>
        <p:txBody>
          <a:bodyPr>
            <a:normAutofit/>
          </a:bodyPr>
          <a:lstStyle/>
          <a:p>
            <a:endParaRPr lang="en-US" sz="3600" b="1" i="1" dirty="0">
              <a:effectLst>
                <a:outerShdw blurRad="38100" dist="38100" dir="2700000" algn="tl">
                  <a:srgbClr val="000000">
                    <a:alpha val="43137"/>
                  </a:srgbClr>
                </a:outerShdw>
              </a:effectLst>
            </a:endParaRPr>
          </a:p>
          <a:p>
            <a:r>
              <a:rPr lang="en-US" sz="2800" b="1" i="1" dirty="0">
                <a:solidFill>
                  <a:srgbClr val="FFC000"/>
                </a:solidFill>
                <a:effectLst>
                  <a:outerShdw blurRad="38100" dist="38100" dir="2700000" algn="tl">
                    <a:srgbClr val="000000">
                      <a:alpha val="43137"/>
                    </a:srgbClr>
                  </a:outerShdw>
                </a:effectLst>
              </a:rPr>
              <a:t>Daniel 8:20</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The ram which you saw, having the two horns--they are the kings of Media and Persia.</a:t>
            </a:r>
            <a:endParaRPr lang="en-US" sz="2800" dirty="0">
              <a:effectLst>
                <a:outerShdw blurRad="38100" dist="38100" dir="2700000" algn="tl">
                  <a:srgbClr val="000000">
                    <a:alpha val="43137"/>
                  </a:srgbClr>
                </a:outerShdw>
              </a:effectLst>
            </a:endParaRPr>
          </a:p>
        </p:txBody>
      </p:sp>
      <p:sp>
        <p:nvSpPr>
          <p:cNvPr id="5" name="Text Placeholder 4"/>
          <p:cNvSpPr>
            <a:spLocks noGrp="1"/>
          </p:cNvSpPr>
          <p:nvPr>
            <p:ph type="body" sz="quarter" idx="3"/>
          </p:nvPr>
        </p:nvSpPr>
        <p:spPr/>
        <p:txBody>
          <a:bodyPr/>
          <a:lstStyle/>
          <a:p>
            <a:endParaRPr lang="en-US" dirty="0"/>
          </a:p>
        </p:txBody>
      </p:sp>
      <p:sp>
        <p:nvSpPr>
          <p:cNvPr id="6" name="Content Placeholder 5"/>
          <p:cNvSpPr>
            <a:spLocks noGrp="1"/>
          </p:cNvSpPr>
          <p:nvPr>
            <p:ph sz="quarter" idx="4"/>
          </p:nvPr>
        </p:nvSpPr>
        <p:spPr/>
        <p:txBody>
          <a:bodyPr/>
          <a:lstStyle/>
          <a:p>
            <a:endParaRPr lang="en-US"/>
          </a:p>
        </p:txBody>
      </p:sp>
    </p:spTree>
    <p:extLst>
      <p:ext uri="{BB962C8B-B14F-4D97-AF65-F5344CB8AC3E}">
        <p14:creationId xmlns:p14="http://schemas.microsoft.com/office/powerpoint/2010/main" val="42924613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7CD05-1BCB-4B8B-A521-FC5500C6FD9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951897F-E8B7-4B49-8264-257C59019347}"/>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143FF74A-AD25-41E0-968F-E06236005B23}"/>
              </a:ext>
            </a:extLst>
          </p:cNvPr>
          <p:cNvSpPr>
            <a:spLocks noGrp="1"/>
          </p:cNvSpPr>
          <p:nvPr>
            <p:ph sz="half" idx="2"/>
          </p:nvPr>
        </p:nvSpPr>
        <p:spPr>
          <a:xfrm>
            <a:off x="457200" y="1631156"/>
            <a:ext cx="5382946" cy="2963466"/>
          </a:xfrm>
        </p:spPr>
        <p:txBody>
          <a:bodyPr/>
          <a:lstStyle/>
          <a:p>
            <a:r>
              <a:rPr lang="en-US" sz="2800" b="1" i="1" dirty="0">
                <a:solidFill>
                  <a:srgbClr val="FF9900"/>
                </a:solidFill>
                <a:effectLst>
                  <a:outerShdw blurRad="38100" dist="38100" dir="2700000" algn="tl">
                    <a:srgbClr val="000000">
                      <a:alpha val="43137"/>
                    </a:srgbClr>
                  </a:outerShdw>
                </a:effectLst>
              </a:rPr>
              <a:t>Are you glad that God has provided the sanctuary truth so we might know what Jesus is doing for us right now in the heavenly sanctuary?</a:t>
            </a:r>
            <a:endParaRPr lang="en-US" sz="2800" dirty="0">
              <a:solidFill>
                <a:srgbClr val="FF9900"/>
              </a:solidFill>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158D4F67-FF14-4B6F-B185-1CA2B53DB611}"/>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A291D971-D230-44B1-9683-4C2EE5B40B05}"/>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469533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G:\Organized Pictures\Prophecy\Medo-Persia.jpg"/>
          <p:cNvPicPr>
            <a:picLocks noChangeAspect="1" noChangeArrowheads="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68981-4792-4DC7-9802-3005C881B47D}"/>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2.  Next Daniel saw a goat with a great horn between his eyes.  What does this mean?</a:t>
            </a:r>
            <a:br>
              <a:rPr lang="en-US" dirty="0">
                <a:effectLst/>
              </a:rPr>
            </a:br>
            <a:endParaRPr lang="en-US" dirty="0"/>
          </a:p>
        </p:txBody>
      </p:sp>
      <p:sp>
        <p:nvSpPr>
          <p:cNvPr id="3" name="Text Placeholder 2">
            <a:extLst>
              <a:ext uri="{FF2B5EF4-FFF2-40B4-BE49-F238E27FC236}">
                <a16:creationId xmlns:a16="http://schemas.microsoft.com/office/drawing/2014/main" id="{B7F9E79B-0C1A-4AA0-B103-CEA964EF8116}"/>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FFACEA92-BC0B-4EA6-8659-225AD049C38F}"/>
              </a:ext>
            </a:extLst>
          </p:cNvPr>
          <p:cNvSpPr>
            <a:spLocks noGrp="1"/>
          </p:cNvSpPr>
          <p:nvPr>
            <p:ph sz="half" idx="2"/>
          </p:nvPr>
        </p:nvSpPr>
        <p:spPr>
          <a:xfrm>
            <a:off x="457199" y="1151335"/>
            <a:ext cx="5362923" cy="3443287"/>
          </a:xfrm>
        </p:spPr>
        <p:txBody>
          <a:bodyPr>
            <a:normAutofit lnSpcReduction="10000"/>
          </a:bodyPr>
          <a:lstStyle/>
          <a:p>
            <a:r>
              <a:rPr lang="en-US" sz="2800" b="1" i="1" dirty="0">
                <a:solidFill>
                  <a:srgbClr val="FFC000"/>
                </a:solidFill>
                <a:effectLst>
                  <a:outerShdw blurRad="38100" dist="38100" dir="2700000" algn="tl">
                    <a:srgbClr val="000000">
                      <a:alpha val="43137"/>
                    </a:srgbClr>
                  </a:outerShdw>
                </a:effectLst>
              </a:rPr>
              <a:t>Daniel 8:21, 22</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And the male goat is the kingdom of Greece. The large horn that is between its eyes is the first king.  As for the broken horn and the four that stood up in its place, four kingdoms shall arise out of that nation, but not with its power.</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E9DA7B68-F8DA-44B3-B6CA-76EB11CC43D1}"/>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2253CF5E-7D36-4013-901D-CE469287EE56}"/>
              </a:ext>
            </a:extLst>
          </p:cNvPr>
          <p:cNvSpPr>
            <a:spLocks noGrp="1"/>
          </p:cNvSpPr>
          <p:nvPr>
            <p:ph sz="quarter" idx="4"/>
          </p:nvPr>
        </p:nvSpPr>
        <p:spPr/>
        <p:txBody>
          <a:bodyPr>
            <a:normAutofit lnSpcReduction="10000"/>
          </a:bodyPr>
          <a:lstStyle/>
          <a:p>
            <a:endParaRPr lang="en-US"/>
          </a:p>
        </p:txBody>
      </p:sp>
    </p:spTree>
    <p:extLst>
      <p:ext uri="{BB962C8B-B14F-4D97-AF65-F5344CB8AC3E}">
        <p14:creationId xmlns:p14="http://schemas.microsoft.com/office/powerpoint/2010/main" val="266310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G:\Organized Pictures\Prophecy\Greece.jpg"/>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E4F64-A9FB-47A4-B670-A48BA83BD9DC}"/>
              </a:ext>
            </a:extLst>
          </p:cNvPr>
          <p:cNvSpPr>
            <a:spLocks noGrp="1"/>
          </p:cNvSpPr>
          <p:nvPr>
            <p:ph type="title"/>
          </p:nvPr>
        </p:nvSpPr>
        <p:spPr/>
        <p:txBody>
          <a:bodyPr>
            <a:normAutofit fontScale="90000"/>
          </a:bodyPr>
          <a:lstStyle/>
          <a:p>
            <a:pPr algn="l"/>
            <a:br>
              <a:rPr lang="en-US" sz="3100" dirty="0">
                <a:solidFill>
                  <a:srgbClr val="00B0F0"/>
                </a:solidFill>
                <a:effectLst>
                  <a:outerShdw blurRad="38100" dist="38100" dir="2700000" algn="tl">
                    <a:srgbClr val="000000">
                      <a:alpha val="43137"/>
                    </a:srgbClr>
                  </a:outerShdw>
                </a:effectLst>
              </a:rPr>
            </a:br>
            <a:br>
              <a:rPr lang="en-US" sz="3100" dirty="0">
                <a:solidFill>
                  <a:srgbClr val="00B0F0"/>
                </a:solidFill>
                <a:effectLst>
                  <a:outerShdw blurRad="38100" dist="38100" dir="2700000" algn="tl">
                    <a:srgbClr val="000000">
                      <a:alpha val="43137"/>
                    </a:srgbClr>
                  </a:outerShdw>
                </a:effectLst>
              </a:rPr>
            </a:br>
            <a:r>
              <a:rPr lang="en-US" sz="3100" dirty="0">
                <a:solidFill>
                  <a:srgbClr val="00B0F0"/>
                </a:solidFill>
                <a:effectLst>
                  <a:outerShdw blurRad="38100" dist="38100" dir="2700000" algn="tl">
                    <a:srgbClr val="000000">
                      <a:alpha val="43137"/>
                    </a:srgbClr>
                  </a:outerShdw>
                </a:effectLst>
              </a:rPr>
              <a:t>3.  What does Daniel see coming out of one of the four winds of heaven?  What power did this "little horn" represent?</a:t>
            </a:r>
            <a:br>
              <a:rPr lang="en-US" dirty="0">
                <a:effectLst/>
              </a:rPr>
            </a:br>
            <a:endParaRPr lang="en-US" dirty="0"/>
          </a:p>
        </p:txBody>
      </p:sp>
      <p:sp>
        <p:nvSpPr>
          <p:cNvPr id="3" name="Text Placeholder 2">
            <a:extLst>
              <a:ext uri="{FF2B5EF4-FFF2-40B4-BE49-F238E27FC236}">
                <a16:creationId xmlns:a16="http://schemas.microsoft.com/office/drawing/2014/main" id="{7253F547-2CF4-4192-9354-E1191B118E58}"/>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09AE0F68-7F1D-4404-BBC1-A85D9CE5173F}"/>
              </a:ext>
            </a:extLst>
          </p:cNvPr>
          <p:cNvSpPr>
            <a:spLocks noGrp="1"/>
          </p:cNvSpPr>
          <p:nvPr>
            <p:ph sz="half" idx="2"/>
          </p:nvPr>
        </p:nvSpPr>
        <p:spPr>
          <a:xfrm>
            <a:off x="457199" y="1631156"/>
            <a:ext cx="5369597" cy="2963466"/>
          </a:xfrm>
        </p:spPr>
        <p:txBody>
          <a:bodyPr>
            <a:normAutofit/>
          </a:bodyPr>
          <a:lstStyle/>
          <a:p>
            <a:r>
              <a:rPr lang="en-US" sz="2800" b="1" i="1" dirty="0">
                <a:solidFill>
                  <a:srgbClr val="FFC000"/>
                </a:solidFill>
                <a:effectLst>
                  <a:outerShdw blurRad="38100" dist="38100" dir="2700000" algn="tl">
                    <a:srgbClr val="000000">
                      <a:alpha val="43137"/>
                    </a:srgbClr>
                  </a:outerShdw>
                </a:effectLst>
              </a:rPr>
              <a:t>Daniel 8:9</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And out of one of them came a </a:t>
            </a:r>
            <a:r>
              <a:rPr lang="en-US" sz="2800" i="1" u="sng" dirty="0">
                <a:solidFill>
                  <a:srgbClr val="FF9900"/>
                </a:solidFill>
                <a:effectLst>
                  <a:outerShdw blurRad="38100" dist="38100" dir="2700000" algn="tl">
                    <a:srgbClr val="000000">
                      <a:alpha val="43137"/>
                    </a:srgbClr>
                  </a:outerShdw>
                </a:effectLst>
              </a:rPr>
              <a:t>little horn </a:t>
            </a:r>
            <a:r>
              <a:rPr lang="en-US" sz="2800" i="1" dirty="0">
                <a:effectLst>
                  <a:outerShdw blurRad="38100" dist="38100" dir="2700000" algn="tl">
                    <a:srgbClr val="000000">
                      <a:alpha val="43137"/>
                    </a:srgbClr>
                  </a:outerShdw>
                </a:effectLst>
              </a:rPr>
              <a:t>which grew exceedingly great toward the south, toward the east, and toward the Glorious Land. ...”</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B60A3ABC-C04E-43BD-ADF7-095B4073D4E3}"/>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12238EF9-0F9B-41E8-BF25-13F2C6B9FA36}"/>
              </a:ext>
            </a:extLst>
          </p:cNvPr>
          <p:cNvSpPr>
            <a:spLocks noGrp="1"/>
          </p:cNvSpPr>
          <p:nvPr>
            <p:ph sz="quarter" idx="4"/>
          </p:nvPr>
        </p:nvSpPr>
        <p:spPr/>
        <p:txBody>
          <a:bodyPr>
            <a:normAutofit/>
          </a:bodyPr>
          <a:lstStyle/>
          <a:p>
            <a:endParaRPr lang="en-US"/>
          </a:p>
        </p:txBody>
      </p:sp>
    </p:spTree>
    <p:extLst>
      <p:ext uri="{BB962C8B-B14F-4D97-AF65-F5344CB8AC3E}">
        <p14:creationId xmlns:p14="http://schemas.microsoft.com/office/powerpoint/2010/main" val="2795496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7B52E-3662-4C45-9B26-63B09E7EBEE3}"/>
              </a:ext>
            </a:extLst>
          </p:cNvPr>
          <p:cNvSpPr>
            <a:spLocks noGrp="1"/>
          </p:cNvSpPr>
          <p:nvPr>
            <p:ph type="title"/>
          </p:nvPr>
        </p:nvSpPr>
        <p:spPr/>
        <p:txBody>
          <a:bodyPr>
            <a:normAutofit fontScale="90000"/>
          </a:bodyPr>
          <a:lstStyle/>
          <a:p>
            <a:pPr algn="l"/>
            <a:r>
              <a:rPr lang="en-US" dirty="0">
                <a:effectLst/>
              </a:rPr>
              <a:t> </a:t>
            </a:r>
            <a:br>
              <a:rPr lang="en-US" dirty="0">
                <a:effectLst/>
              </a:rPr>
            </a:br>
            <a:r>
              <a:rPr lang="en-US" sz="3100" dirty="0">
                <a:solidFill>
                  <a:srgbClr val="00B0F0"/>
                </a:solidFill>
                <a:effectLst>
                  <a:outerShdw blurRad="38100" dist="38100" dir="2700000" algn="tl">
                    <a:srgbClr val="000000">
                      <a:alpha val="43137"/>
                    </a:srgbClr>
                  </a:outerShdw>
                </a:effectLst>
              </a:rPr>
              <a:t>3.  What does Daniel see coming out of one of the four winds of heaven?  What power did this "little horn" represent?</a:t>
            </a:r>
            <a:br>
              <a:rPr lang="en-US" sz="3100" dirty="0">
                <a:solidFill>
                  <a:srgbClr val="00B0F0"/>
                </a:solidFill>
                <a:effectLst>
                  <a:outerShdw blurRad="38100" dist="38100" dir="2700000" algn="tl">
                    <a:srgbClr val="000000">
                      <a:alpha val="43137"/>
                    </a:srgbClr>
                  </a:outerShdw>
                </a:effectLst>
              </a:rPr>
            </a:br>
            <a:endParaRPr lang="en-US" sz="3100" dirty="0">
              <a:solidFill>
                <a:srgbClr val="00B0F0"/>
              </a:solidFill>
              <a:effectLst>
                <a:outerShdw blurRad="38100" dist="38100" dir="2700000" algn="tl">
                  <a:srgbClr val="000000">
                    <a:alpha val="43137"/>
                  </a:srgbClr>
                </a:outerShdw>
              </a:effectLst>
            </a:endParaRPr>
          </a:p>
        </p:txBody>
      </p:sp>
      <p:sp>
        <p:nvSpPr>
          <p:cNvPr id="3" name="Text Placeholder 2">
            <a:extLst>
              <a:ext uri="{FF2B5EF4-FFF2-40B4-BE49-F238E27FC236}">
                <a16:creationId xmlns:a16="http://schemas.microsoft.com/office/drawing/2014/main" id="{D21B8842-E3FA-4838-AB72-4602732DA124}"/>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BA43426C-D869-4F3B-9D23-9A7E188E7C3C}"/>
              </a:ext>
            </a:extLst>
          </p:cNvPr>
          <p:cNvSpPr>
            <a:spLocks noGrp="1"/>
          </p:cNvSpPr>
          <p:nvPr>
            <p:ph sz="half" idx="2"/>
          </p:nvPr>
        </p:nvSpPr>
        <p:spPr>
          <a:xfrm>
            <a:off x="457200" y="1631156"/>
            <a:ext cx="5469714" cy="2963466"/>
          </a:xfrm>
        </p:spPr>
        <p:txBody>
          <a:bodyPr/>
          <a:lstStyle/>
          <a:p>
            <a:r>
              <a:rPr lang="en-US" sz="2800" b="1" i="1" dirty="0">
                <a:solidFill>
                  <a:srgbClr val="FFC000"/>
                </a:solidFill>
                <a:effectLst>
                  <a:outerShdw blurRad="38100" dist="38100" dir="2700000" algn="tl">
                    <a:srgbClr val="000000">
                      <a:alpha val="43137"/>
                    </a:srgbClr>
                  </a:outerShdw>
                </a:effectLst>
              </a:rPr>
              <a:t>Daniel 8:9</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And out of one of them came a little horn which grew exceedingly great toward the south, toward the east, and toward the Glorious Land. ...”</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50ECD82C-A686-4484-9437-064FE9FBFE89}"/>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3100BD19-7F33-443F-AB02-31647DC2E126}"/>
              </a:ext>
            </a:extLst>
          </p:cNvPr>
          <p:cNvSpPr>
            <a:spLocks noGrp="1"/>
          </p:cNvSpPr>
          <p:nvPr>
            <p:ph sz="quarter" idx="4"/>
          </p:nvPr>
        </p:nvSpPr>
        <p:spPr/>
        <p:txBody>
          <a:bodyPr/>
          <a:lstStyle/>
          <a:p>
            <a:endParaRPr lang="en-US"/>
          </a:p>
        </p:txBody>
      </p:sp>
      <p:pic>
        <p:nvPicPr>
          <p:cNvPr id="7" name="Picture 1026" descr="G:\Images JPEG\Sermon_03\0503029.jpg">
            <a:extLst>
              <a:ext uri="{FF2B5EF4-FFF2-40B4-BE49-F238E27FC236}">
                <a16:creationId xmlns:a16="http://schemas.microsoft.com/office/drawing/2014/main" id="{C4410BC9-7998-4FBB-8016-F6D04717FBE3}"/>
              </a:ext>
            </a:extLst>
          </p:cNvPr>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2397822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2E6DB-3C44-4AAD-ADAC-ADE985545638}"/>
              </a:ext>
            </a:extLst>
          </p:cNvPr>
          <p:cNvSpPr>
            <a:spLocks noGrp="1"/>
          </p:cNvSpPr>
          <p:nvPr>
            <p:ph type="title"/>
          </p:nvPr>
        </p:nvSpPr>
        <p:spPr/>
        <p:txBody>
          <a:bodyPr>
            <a:normAutofit fontScale="90000"/>
          </a:bodyPr>
          <a:lstStyle/>
          <a:p>
            <a:pPr algn="l"/>
            <a:br>
              <a:rPr lang="en-US" sz="3100" dirty="0">
                <a:solidFill>
                  <a:srgbClr val="00B0F0"/>
                </a:solidFill>
                <a:effectLst/>
              </a:rPr>
            </a:br>
            <a:r>
              <a:rPr lang="en-US" sz="3100" dirty="0">
                <a:solidFill>
                  <a:srgbClr val="00B0F0"/>
                </a:solidFill>
                <a:effectLst/>
              </a:rPr>
              <a:t>4.  Daniel was told that this little horn would defile the sanctuary.  How long until it would be cleansed?</a:t>
            </a:r>
            <a:br>
              <a:rPr lang="en-US" dirty="0">
                <a:effectLst/>
              </a:rPr>
            </a:br>
            <a:endParaRPr lang="en-US" dirty="0"/>
          </a:p>
        </p:txBody>
      </p:sp>
      <p:sp>
        <p:nvSpPr>
          <p:cNvPr id="3" name="Text Placeholder 2">
            <a:extLst>
              <a:ext uri="{FF2B5EF4-FFF2-40B4-BE49-F238E27FC236}">
                <a16:creationId xmlns:a16="http://schemas.microsoft.com/office/drawing/2014/main" id="{6013184F-3FCD-4E9F-977A-8015F9C25BB1}"/>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ACCB26F1-50E4-43F6-A2FB-4C8C7B6668E8}"/>
              </a:ext>
            </a:extLst>
          </p:cNvPr>
          <p:cNvSpPr>
            <a:spLocks noGrp="1"/>
          </p:cNvSpPr>
          <p:nvPr>
            <p:ph sz="half" idx="2"/>
          </p:nvPr>
        </p:nvSpPr>
        <p:spPr>
          <a:xfrm>
            <a:off x="457199" y="1631156"/>
            <a:ext cx="5429667" cy="2963466"/>
          </a:xfrm>
        </p:spPr>
        <p:txBody>
          <a:bodyPr/>
          <a:lstStyle/>
          <a:p>
            <a:r>
              <a:rPr lang="en-US" sz="2800" b="1" i="1" dirty="0">
                <a:solidFill>
                  <a:srgbClr val="FFC000"/>
                </a:solidFill>
                <a:effectLst>
                  <a:outerShdw blurRad="38100" dist="38100" dir="2700000" algn="tl">
                    <a:srgbClr val="000000">
                      <a:alpha val="43137"/>
                    </a:srgbClr>
                  </a:outerShdw>
                </a:effectLst>
              </a:rPr>
              <a:t>Daniel 8:14</a:t>
            </a:r>
            <a:r>
              <a:rPr lang="en-US" sz="2800" b="1" dirty="0">
                <a:solidFill>
                  <a:srgbClr val="FFC000"/>
                </a:solidFill>
                <a:effectLst>
                  <a:outerShdw blurRad="38100" dist="38100" dir="2700000" algn="tl">
                    <a:srgbClr val="000000">
                      <a:alpha val="43137"/>
                    </a:srgbClr>
                  </a:outerShdw>
                </a:effectLst>
              </a:rPr>
              <a:t>  </a:t>
            </a:r>
            <a:r>
              <a:rPr lang="en-US" sz="2800" i="1" dirty="0">
                <a:effectLst>
                  <a:outerShdw blurRad="38100" dist="38100" dir="2700000" algn="tl">
                    <a:srgbClr val="000000">
                      <a:alpha val="43137"/>
                    </a:srgbClr>
                  </a:outerShdw>
                </a:effectLst>
              </a:rPr>
              <a:t>And he said to me, "For two thousand three hundred days; then the sanctuary shall be cleansed."</a:t>
            </a:r>
            <a:endParaRPr lang="en-US" sz="2800" dirty="0">
              <a:effectLst>
                <a:outerShdw blurRad="38100" dist="38100" dir="2700000" algn="tl">
                  <a:srgbClr val="000000">
                    <a:alpha val="43137"/>
                  </a:srgbClr>
                </a:outerShdw>
              </a:effectLst>
            </a:endParaRPr>
          </a:p>
          <a:p>
            <a:endParaRPr lang="en-US" dirty="0"/>
          </a:p>
        </p:txBody>
      </p:sp>
      <p:sp>
        <p:nvSpPr>
          <p:cNvPr id="5" name="Text Placeholder 4">
            <a:extLst>
              <a:ext uri="{FF2B5EF4-FFF2-40B4-BE49-F238E27FC236}">
                <a16:creationId xmlns:a16="http://schemas.microsoft.com/office/drawing/2014/main" id="{9FF98876-CD22-444D-A0D5-874275002B41}"/>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142FD674-74CC-4994-80A1-F95CEC222AAA}"/>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146061568"/>
      </p:ext>
    </p:extLst>
  </p:cSld>
  <p:clrMapOvr>
    <a:masterClrMapping/>
  </p:clrMapOvr>
</p:sld>
</file>

<file path=ppt/theme/theme1.xml><?xml version="1.0" encoding="utf-8"?>
<a:theme xmlns:a="http://schemas.openxmlformats.org/drawingml/2006/main" name="Unlocking the Mysteries of the Sanctuary -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TM10001103[[fn=Headlines]]</Template>
  <TotalTime>2952</TotalTime>
  <Words>1056</Words>
  <Application>Microsoft Office PowerPoint</Application>
  <PresentationFormat>On-screen Show (16:9)</PresentationFormat>
  <Paragraphs>48</Paragraphs>
  <Slides>30</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Calibri</vt:lpstr>
      <vt:lpstr>Unlocking the Mysteries of the Sanctuary - Powerpoint  Template</vt:lpstr>
      <vt:lpstr>PowerPoint Presentation</vt:lpstr>
      <vt:lpstr>By Pastor Jorge Baute</vt:lpstr>
      <vt:lpstr>1.  Daniel had an amazing vision in which he saw a ram with two horns.  Whom does this ram represent?</vt:lpstr>
      <vt:lpstr>PowerPoint Presentation</vt:lpstr>
      <vt:lpstr> 2.  Next Daniel saw a goat with a great horn between his eyes.  What does this mean? </vt:lpstr>
      <vt:lpstr>PowerPoint Presentation</vt:lpstr>
      <vt:lpstr>  3.  What does Daniel see coming out of one of the four winds of heaven?  What power did this "little horn" represent? </vt:lpstr>
      <vt:lpstr>  3.  What does Daniel see coming out of one of the four winds of heaven?  What power did this "little horn" represent? </vt:lpstr>
      <vt:lpstr> 4.  Daniel was told that this little horn would defile the sanctuary.  How long until it would be cleansed? </vt:lpstr>
      <vt:lpstr> 5.  How did Daniel respond when he was told this?  </vt:lpstr>
      <vt:lpstr>  6.  In Daniel chapter 9 the angel explains the prophecy in greater detail.  How long was the time period not previously described in the vision? </vt:lpstr>
      <vt:lpstr> 7.  What was the starting point for the 2,300-day and 70-week time prophecies? </vt:lpstr>
      <vt:lpstr>PowerPoint Presentation</vt:lpstr>
      <vt:lpstr>PowerPoint Presentation</vt:lpstr>
      <vt:lpstr>PowerPoint Presentation</vt:lpstr>
      <vt:lpstr>PowerPoint Presentation</vt:lpstr>
      <vt:lpstr>  8.  The angel said that if you count 69 weeks from 457 B.C., you will come to Messiah the Prince.  Did this happen? </vt:lpstr>
      <vt:lpstr>PowerPoint Presentation</vt:lpstr>
      <vt:lpstr>PowerPoint Presentation</vt:lpstr>
      <vt:lpstr> 9.  What was to take place next in the prophecy? </vt:lpstr>
      <vt:lpstr>PowerPoint Presentation</vt:lpstr>
      <vt:lpstr>PowerPoint Presentation</vt:lpstr>
      <vt:lpstr> 10.  Jesus told His disciples to preach first to which group of people? </vt:lpstr>
      <vt:lpstr> 11.  What warning did Jesus give to His chosen people? </vt:lpstr>
      <vt:lpstr>     12.  So what is the other "nation" spoken of by Jesus in Matthew 21:43, which would become His chosen people?  </vt:lpstr>
      <vt:lpstr>PowerPoint Presentation</vt:lpstr>
      <vt:lpstr> 13.  According to the angel who spoke with Daniel, what would happen at the end of the 2,300 years? </vt:lpstr>
      <vt:lpstr>PowerPoint Presentation</vt:lpstr>
      <vt:lpstr>  14.  Whose cases are being considered in the pre-advent judgment?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Jorge</dc:creator>
  <cp:lastModifiedBy>Jorge</cp:lastModifiedBy>
  <cp:revision>43</cp:revision>
  <dcterms:created xsi:type="dcterms:W3CDTF">2018-11-16T04:48:47Z</dcterms:created>
  <dcterms:modified xsi:type="dcterms:W3CDTF">2022-07-15T19:19:56Z</dcterms:modified>
</cp:coreProperties>
</file>